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59" r:id="rId4"/>
    <p:sldId id="290" r:id="rId5"/>
    <p:sldId id="291" r:id="rId6"/>
    <p:sldId id="292" r:id="rId7"/>
    <p:sldId id="264" r:id="rId8"/>
    <p:sldId id="293" r:id="rId9"/>
    <p:sldId id="304" r:id="rId10"/>
    <p:sldId id="298" r:id="rId11"/>
    <p:sldId id="305" r:id="rId12"/>
    <p:sldId id="268" r:id="rId13"/>
    <p:sldId id="260" r:id="rId14"/>
    <p:sldId id="295" r:id="rId15"/>
    <p:sldId id="294" r:id="rId16"/>
    <p:sldId id="269" r:id="rId17"/>
    <p:sldId id="279" r:id="rId18"/>
    <p:sldId id="306" r:id="rId19"/>
    <p:sldId id="296" r:id="rId20"/>
    <p:sldId id="307" r:id="rId21"/>
    <p:sldId id="302" r:id="rId22"/>
    <p:sldId id="308" r:id="rId23"/>
    <p:sldId id="261" r:id="rId24"/>
    <p:sldId id="272" r:id="rId25"/>
    <p:sldId id="299" r:id="rId26"/>
    <p:sldId id="300" r:id="rId27"/>
    <p:sldId id="301" r:id="rId28"/>
    <p:sldId id="303" r:id="rId29"/>
    <p:sldId id="263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2">
          <p15:clr>
            <a:srgbClr val="A4A3A4"/>
          </p15:clr>
        </p15:guide>
        <p15:guide id="2" pos="37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PTer_Tang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C1C1"/>
    <a:srgbClr val="43817D"/>
    <a:srgbClr val="3C7472"/>
    <a:srgbClr val="5EACAB"/>
    <a:srgbClr val="D9D9D9"/>
    <a:srgbClr val="FFFFFF"/>
    <a:srgbClr val="DCDCDC"/>
    <a:srgbClr val="F0F0F0"/>
    <a:srgbClr val="E6E6E6"/>
    <a:srgbClr val="C8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>
        <p:scale>
          <a:sx n="75" d="100"/>
          <a:sy n="75" d="100"/>
        </p:scale>
        <p:origin x="368" y="-344"/>
      </p:cViewPr>
      <p:guideLst>
        <p:guide orient="horz" pos="2152"/>
        <p:guide pos="379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 descr="undraw_inspiration_re_ivlv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535" y="4018280"/>
            <a:ext cx="2383790" cy="2017395"/>
          </a:xfrm>
          <a:prstGeom prst="rect">
            <a:avLst/>
          </a:prstGeom>
          <a:effectLst>
            <a:outerShdw blurRad="203200" dist="101600" dir="2700000" algn="tl" rotWithShape="0">
              <a:schemeClr val="bg1">
                <a:lumMod val="10000"/>
                <a:alpha val="30000"/>
              </a:schemeClr>
            </a:outerShdw>
          </a:effectLst>
        </p:spPr>
      </p:pic>
      <p:sp>
        <p:nvSpPr>
          <p:cNvPr id="7" name="矩形 6"/>
          <p:cNvSpPr/>
          <p:nvPr userDrawn="1"/>
        </p:nvSpPr>
        <p:spPr>
          <a:xfrm>
            <a:off x="1245235" y="4329430"/>
            <a:ext cx="3276600" cy="1844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1314450" y="2162175"/>
            <a:ext cx="3829050" cy="0"/>
          </a:xfrm>
          <a:prstGeom prst="line">
            <a:avLst/>
          </a:prstGeom>
          <a:ln>
            <a:solidFill>
              <a:srgbClr val="86C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 userDrawn="1"/>
        </p:nvGrpSpPr>
        <p:grpSpPr>
          <a:xfrm rot="540000">
            <a:off x="8114310" y="162330"/>
            <a:ext cx="5605145" cy="1734820"/>
            <a:chOff x="12808" y="83"/>
            <a:chExt cx="8827" cy="2732"/>
          </a:xfrm>
        </p:grpSpPr>
        <p:cxnSp>
          <p:nvCxnSpPr>
            <p:cNvPr id="11" name="直接连接符 10"/>
            <p:cNvCxnSpPr/>
            <p:nvPr/>
          </p:nvCxnSpPr>
          <p:spPr>
            <a:xfrm flipH="1">
              <a:off x="12808" y="83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H="1">
              <a:off x="12903" y="718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>
              <a:off x="13005" y="1392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占位符 13"/>
          <p:cNvSpPr>
            <a:spLocks noGrp="1"/>
          </p:cNvSpPr>
          <p:nvPr>
            <p:ph type="body" sz="quarter" idx="10"/>
          </p:nvPr>
        </p:nvSpPr>
        <p:spPr>
          <a:xfrm>
            <a:off x="1223962" y="1271588"/>
            <a:ext cx="7517081" cy="914400"/>
          </a:xfrm>
          <a:noFill/>
        </p:spPr>
        <p:txBody>
          <a:bodyPr wrap="square" rtlCol="0">
            <a:noAutofit/>
          </a:bodyPr>
          <a:lstStyle>
            <a:lvl1pPr>
              <a:defRPr lang="zh-CN" altLang="en-US" sz="4000" dirty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1"/>
          </p:nvPr>
        </p:nvSpPr>
        <p:spPr>
          <a:xfrm>
            <a:off x="1223962" y="2108496"/>
            <a:ext cx="10136295" cy="914400"/>
          </a:xfrm>
          <a:noFill/>
        </p:spPr>
        <p:txBody>
          <a:bodyPr wrap="square" rtlCol="0">
            <a:noAutofit/>
          </a:bodyPr>
          <a:lstStyle>
            <a:lvl1pPr>
              <a:defRPr lang="zh-CN" altLang="en-US" sz="5400" kern="1200" dirty="0" smtClean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形 9" descr="undraw_design_data_re_0s2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3660" y="2233930"/>
            <a:ext cx="2988310" cy="3401695"/>
          </a:xfrm>
          <a:prstGeom prst="rect">
            <a:avLst/>
          </a:prstGeom>
          <a:effectLst>
            <a:outerShdw blurRad="254000" dist="1270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12" name="矩形 11"/>
          <p:cNvSpPr/>
          <p:nvPr userDrawn="1"/>
        </p:nvSpPr>
        <p:spPr>
          <a:xfrm flipH="1">
            <a:off x="1637030" y="996950"/>
            <a:ext cx="76200" cy="760730"/>
          </a:xfrm>
          <a:prstGeom prst="rect">
            <a:avLst/>
          </a:prstGeom>
          <a:solidFill>
            <a:srgbClr val="86C1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13" name="矩形: 剪去对角 12"/>
          <p:cNvSpPr/>
          <p:nvPr userDrawn="1"/>
        </p:nvSpPr>
        <p:spPr>
          <a:xfrm>
            <a:off x="1637030" y="2814955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2159635" y="2853055"/>
            <a:ext cx="5399405" cy="95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 descr="tape-145367"/>
          <p:cNvPicPr>
            <a:picLocks noChangeAspect="1"/>
          </p:cNvPicPr>
          <p:nvPr userDrawn="1"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7693660" y="668020"/>
            <a:ext cx="2865755" cy="1417955"/>
          </a:xfrm>
          <a:prstGeom prst="rect">
            <a:avLst/>
          </a:prstGeom>
        </p:spPr>
      </p:pic>
      <p:sp>
        <p:nvSpPr>
          <p:cNvPr id="16" name="矩形: 剪去对角 15"/>
          <p:cNvSpPr/>
          <p:nvPr userDrawn="1"/>
        </p:nvSpPr>
        <p:spPr>
          <a:xfrm>
            <a:off x="1637030" y="3700780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2159635" y="3738880"/>
            <a:ext cx="4147185" cy="1397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剪去对角 17"/>
          <p:cNvSpPr/>
          <p:nvPr userDrawn="1"/>
        </p:nvSpPr>
        <p:spPr>
          <a:xfrm>
            <a:off x="1637030" y="4576445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19" name="直接连接符 18"/>
          <p:cNvCxnSpPr/>
          <p:nvPr userDrawn="1"/>
        </p:nvCxnSpPr>
        <p:spPr>
          <a:xfrm flipV="1">
            <a:off x="2159635" y="4597400"/>
            <a:ext cx="4916805" cy="1714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剪去对角 19"/>
          <p:cNvSpPr/>
          <p:nvPr userDrawn="1"/>
        </p:nvSpPr>
        <p:spPr>
          <a:xfrm>
            <a:off x="1637030" y="5559425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2159635" y="5597525"/>
            <a:ext cx="5791835" cy="1143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占位符 39"/>
          <p:cNvSpPr>
            <a:spLocks noGrp="1"/>
          </p:cNvSpPr>
          <p:nvPr>
            <p:ph type="body" sz="quarter" idx="10"/>
          </p:nvPr>
        </p:nvSpPr>
        <p:spPr>
          <a:xfrm>
            <a:off x="1888241" y="840073"/>
            <a:ext cx="8395012" cy="914400"/>
          </a:xfrm>
        </p:spPr>
        <p:txBody>
          <a:bodyPr/>
          <a:lstStyle>
            <a:lvl1pPr>
              <a:defRPr lang="zh-CN" altLang="en-US" sz="4800" kern="1200" smtClean="0">
                <a:solidFill>
                  <a:schemeClr val="accent4"/>
                </a:solidFill>
                <a:latin typeface="+mj-lt"/>
                <a:ea typeface="+mj-lt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41"/>
          <p:cNvSpPr>
            <a:spLocks noGrp="1"/>
          </p:cNvSpPr>
          <p:nvPr>
            <p:ph type="body" sz="quarter" idx="11"/>
          </p:nvPr>
        </p:nvSpPr>
        <p:spPr>
          <a:xfrm>
            <a:off x="1530975" y="2041783"/>
            <a:ext cx="8395012" cy="914400"/>
          </a:xfrm>
        </p:spPr>
        <p:txBody>
          <a:bodyPr/>
          <a:lstStyle>
            <a:lvl1pPr>
              <a:defRPr lang="zh-CN" altLang="en-US" sz="3200" kern="1200" dirty="0" smtClean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4" name="文本占位符 43"/>
          <p:cNvSpPr>
            <a:spLocks noGrp="1"/>
          </p:cNvSpPr>
          <p:nvPr>
            <p:ph type="body" sz="quarter" idx="12"/>
          </p:nvPr>
        </p:nvSpPr>
        <p:spPr>
          <a:xfrm>
            <a:off x="1548464" y="2943690"/>
            <a:ext cx="8395012" cy="914400"/>
          </a:xfrm>
        </p:spPr>
        <p:txBody>
          <a:bodyPr/>
          <a:lstStyle>
            <a:lvl1pPr>
              <a:defRPr lang="zh-CN" altLang="en-US" sz="3200" kern="1200" dirty="0" smtClean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44"/>
          <p:cNvSpPr>
            <a:spLocks noGrp="1"/>
          </p:cNvSpPr>
          <p:nvPr>
            <p:ph type="body" sz="quarter" idx="13"/>
          </p:nvPr>
        </p:nvSpPr>
        <p:spPr>
          <a:xfrm>
            <a:off x="1550962" y="3785637"/>
            <a:ext cx="8395012" cy="914400"/>
          </a:xfrm>
        </p:spPr>
        <p:txBody>
          <a:bodyPr/>
          <a:lstStyle>
            <a:lvl1pPr>
              <a:defRPr lang="zh-CN" altLang="en-US" sz="3200" kern="1200" dirty="0" smtClean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6" name="文本占位符 45"/>
          <p:cNvSpPr>
            <a:spLocks noGrp="1"/>
          </p:cNvSpPr>
          <p:nvPr>
            <p:ph type="body" sz="quarter" idx="14"/>
          </p:nvPr>
        </p:nvSpPr>
        <p:spPr>
          <a:xfrm>
            <a:off x="1538471" y="4822457"/>
            <a:ext cx="8395012" cy="914400"/>
          </a:xfrm>
        </p:spPr>
        <p:txBody>
          <a:bodyPr/>
          <a:lstStyle>
            <a:lvl1pPr>
              <a:defRPr lang="zh-CN" altLang="en-US" sz="3200" kern="1200" dirty="0" smtClean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6211570" y="2139950"/>
            <a:ext cx="4751070" cy="6305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 flipH="1">
            <a:off x="1637030" y="978535"/>
            <a:ext cx="76200" cy="7607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tape-145367"/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 rot="3000000">
            <a:off x="8285480" y="1600200"/>
            <a:ext cx="3056890" cy="1528445"/>
          </a:xfrm>
          <a:prstGeom prst="rect">
            <a:avLst/>
          </a:prstGeom>
        </p:spPr>
      </p:pic>
      <p:pic>
        <p:nvPicPr>
          <p:cNvPr id="11" name="图形 10" descr="undraw_ideas_re_7twj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7030" y="2260600"/>
            <a:ext cx="3216275" cy="3549015"/>
          </a:xfrm>
          <a:prstGeom prst="rect">
            <a:avLst/>
          </a:prstGeom>
          <a:effectLst>
            <a:outerShdw blurRad="254000" dist="1270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14" name="文本占位符 13"/>
          <p:cNvSpPr>
            <a:spLocks noGrp="1"/>
          </p:cNvSpPr>
          <p:nvPr>
            <p:ph type="body" sz="quarter" idx="12"/>
          </p:nvPr>
        </p:nvSpPr>
        <p:spPr>
          <a:xfrm>
            <a:off x="1833277" y="830077"/>
            <a:ext cx="8395012" cy="914400"/>
          </a:xfrm>
        </p:spPr>
        <p:txBody>
          <a:bodyPr/>
          <a:lstStyle>
            <a:lvl1pPr>
              <a:defRPr lang="zh-CN" altLang="en-US" sz="4800" kern="1200" dirty="0" smtClean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3"/>
          </p:nvPr>
        </p:nvSpPr>
        <p:spPr>
          <a:xfrm>
            <a:off x="6253554" y="2848626"/>
            <a:ext cx="12181930" cy="914400"/>
          </a:xfrm>
        </p:spPr>
        <p:txBody>
          <a:bodyPr/>
          <a:lstStyle>
            <a:lvl1pPr>
              <a:defRPr lang="zh-CN" altLang="en-US" sz="6000" kern="1200" dirty="0" smtClean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4"/>
          </p:nvPr>
        </p:nvSpPr>
        <p:spPr>
          <a:xfrm>
            <a:off x="2596450" y="5469836"/>
            <a:ext cx="8395012" cy="394148"/>
          </a:xfrm>
          <a:noFill/>
        </p:spPr>
        <p:txBody>
          <a:bodyPr wrap="square" rtlCol="0">
            <a:spAutoFit/>
          </a:bodyPr>
          <a:lstStyle>
            <a:lvl1pPr algn="r">
              <a:defRPr lang="zh-CN" altLang="en-US" sz="1600" dirty="0">
                <a:solidFill>
                  <a:schemeClr val="accent5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marL="0"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 descr="undraw_my_password_re_ydq7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50300" y="3740150"/>
            <a:ext cx="2023745" cy="1971040"/>
          </a:xfrm>
          <a:prstGeom prst="rect">
            <a:avLst/>
          </a:prstGeom>
          <a:effectLst>
            <a:outerShdw blurRad="203200" dist="1016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pic>
        <p:nvPicPr>
          <p:cNvPr id="9" name="图形 8" descr="undraw_portfolio_website_re_jsdd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245235" y="1139825"/>
            <a:ext cx="2332355" cy="1564640"/>
          </a:xfrm>
          <a:prstGeom prst="rect">
            <a:avLst/>
          </a:prstGeom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10" name="矩形 9"/>
          <p:cNvSpPr/>
          <p:nvPr userDrawn="1"/>
        </p:nvSpPr>
        <p:spPr>
          <a:xfrm>
            <a:off x="1245235" y="5164455"/>
            <a:ext cx="2332355" cy="54673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 rot="540000">
            <a:off x="8733155" y="653415"/>
            <a:ext cx="4686300" cy="1557020"/>
            <a:chOff x="12808" y="83"/>
            <a:chExt cx="8827" cy="2732"/>
          </a:xfrm>
        </p:grpSpPr>
        <p:cxnSp>
          <p:nvCxnSpPr>
            <p:cNvPr id="12" name="直接连接符 11"/>
            <p:cNvCxnSpPr/>
            <p:nvPr/>
          </p:nvCxnSpPr>
          <p:spPr>
            <a:xfrm flipH="1">
              <a:off x="12808" y="83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>
              <a:off x="12903" y="718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13005" y="1392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图片 14" descr="tape-145367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>
            <a:alphaModFix amt="40000"/>
          </a:blip>
          <a:stretch>
            <a:fillRect/>
          </a:stretch>
        </p:blipFill>
        <p:spPr>
          <a:xfrm rot="3120000">
            <a:off x="12065" y="4385945"/>
            <a:ext cx="2515235" cy="1257935"/>
          </a:xfrm>
          <a:prstGeom prst="rect">
            <a:avLst/>
          </a:prstGeom>
        </p:spPr>
      </p:pic>
      <p:sp>
        <p:nvSpPr>
          <p:cNvPr id="18" name="文本占位符 17"/>
          <p:cNvSpPr>
            <a:spLocks noGrp="1"/>
          </p:cNvSpPr>
          <p:nvPr>
            <p:ph type="body" sz="quarter" idx="10"/>
          </p:nvPr>
        </p:nvSpPr>
        <p:spPr>
          <a:xfrm>
            <a:off x="3734795" y="2697055"/>
            <a:ext cx="9423265" cy="1409996"/>
          </a:xfrm>
        </p:spPr>
        <p:txBody>
          <a:bodyPr/>
          <a:lstStyle>
            <a:lvl1pPr>
              <a:defRPr lang="zh-CN" altLang="en-US" sz="5400" kern="1200" dirty="0" smtClean="0">
                <a:solidFill>
                  <a:schemeClr val="accent4"/>
                </a:solidFill>
                <a:latin typeface="+mn-lt"/>
                <a:ea typeface="+mn-lt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3Column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形状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0603" y="182445"/>
            <a:ext cx="1657138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思源黑体 Light" panose="020B0300000000000000" charset="-122"/>
                <a:ea typeface="思源黑体 Light" panose="020B0300000000000000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4153012" y="759876"/>
            <a:ext cx="7074345" cy="53991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bg1"/>
                </a:solidFill>
                <a:latin typeface="思源黑体 Light" panose="020B0300000000000000" charset="-122"/>
                <a:ea typeface="思源黑体 Light" panose="020B0300000000000000" charset="-122"/>
                <a:cs typeface="思源黑体 Light" panose="020B0300000000000000" charset="-122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4153012" y="182445"/>
            <a:ext cx="2259871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思源黑体 Light" panose="020B0300000000000000" charset="-122"/>
                <a:ea typeface="思源黑体 Light" panose="020B0300000000000000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440603" y="759873"/>
            <a:ext cx="1657138" cy="44026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65" b="0" i="0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 hasCustomPrompt="1"/>
          </p:nvPr>
        </p:nvSpPr>
        <p:spPr>
          <a:xfrm>
            <a:off x="440603" y="1490309"/>
            <a:ext cx="1657138" cy="46078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100" b="0" i="0" baseline="0">
                <a:solidFill>
                  <a:schemeClr val="bg1"/>
                </a:solidFill>
                <a:latin typeface="思源黑体 Light" panose="020B0300000000000000" charset="-122"/>
                <a:ea typeface="思源黑体 Light" panose="020B0300000000000000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2377999" y="182445"/>
            <a:ext cx="1494754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思源黑体 Light" panose="020B0300000000000000" charset="-122"/>
                <a:ea typeface="思源黑体 Light" panose="020B0300000000000000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7" hasCustomPrompt="1"/>
          </p:nvPr>
        </p:nvSpPr>
        <p:spPr>
          <a:xfrm>
            <a:off x="2378000" y="759876"/>
            <a:ext cx="1494754" cy="53991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bg1"/>
                </a:solidFill>
                <a:latin typeface="思源黑体 Light" panose="020B0300000000000000" charset="-122"/>
                <a:ea typeface="思源黑体 Light" panose="020B0300000000000000" charset="-122"/>
                <a:cs typeface="思源黑体 Light" panose="020B0300000000000000" charset="-122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8360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3.xml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1.xml"/><Relationship Id="rId14" Type="http://schemas.openxmlformats.org/officeDocument/2006/relationships/tags" Target="../tags/tag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accent6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sp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1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sp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2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2023/3/29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3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4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9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1193800" y="2085975"/>
            <a:ext cx="10144760" cy="119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54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  <a:sym typeface="+mn-ea"/>
              </a:rPr>
              <a:t>基于八叉树点云压缩算法的实现</a:t>
            </a:r>
            <a:endParaRPr lang="en-US" altLang="zh-CN" sz="54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26510" y="1286538"/>
            <a:ext cx="7171690" cy="906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>
                <a:solidFill>
                  <a:schemeClr val="accent4"/>
                </a:solidFill>
                <a:ea typeface="OPPOSans L" panose="00020600040101010101" charset="-122"/>
                <a:cs typeface="思源黑体 Regular" panose="020B0500000000000000" charset="-122"/>
              </a:rPr>
              <a:t>创新实践开题答辩</a:t>
            </a:r>
            <a:r>
              <a:rPr lang="en-US" altLang="zh-CN" sz="4000" dirty="0">
                <a:solidFill>
                  <a:schemeClr val="accent4"/>
                </a:solidFill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  <p:pic>
        <p:nvPicPr>
          <p:cNvPr id="5" name="图形 4" descr="undraw_inspiration_re_ivlv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535" y="4018280"/>
            <a:ext cx="2383790" cy="2017395"/>
          </a:xfrm>
          <a:prstGeom prst="rect">
            <a:avLst/>
          </a:prstGeom>
          <a:effectLst>
            <a:outerShdw blurRad="203200" dist="101600" dir="2700000" algn="tl" rotWithShape="0">
              <a:schemeClr val="bg1">
                <a:lumMod val="10000"/>
                <a:alpha val="30000"/>
              </a:schemeClr>
            </a:outerShdw>
          </a:effectLst>
        </p:spPr>
      </p:pic>
      <p:sp>
        <p:nvSpPr>
          <p:cNvPr id="2" name="矩形 1"/>
          <p:cNvSpPr/>
          <p:nvPr/>
        </p:nvSpPr>
        <p:spPr>
          <a:xfrm>
            <a:off x="1245235" y="4329430"/>
            <a:ext cx="3276600" cy="1844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1314450" y="2162175"/>
            <a:ext cx="3829050" cy="0"/>
          </a:xfrm>
          <a:prstGeom prst="line">
            <a:avLst/>
          </a:prstGeom>
          <a:ln>
            <a:solidFill>
              <a:srgbClr val="86C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 rot="540000">
            <a:off x="8114310" y="162330"/>
            <a:ext cx="5605145" cy="1734820"/>
            <a:chOff x="12808" y="83"/>
            <a:chExt cx="8827" cy="2732"/>
          </a:xfrm>
        </p:grpSpPr>
        <p:cxnSp>
          <p:nvCxnSpPr>
            <p:cNvPr id="4" name="直接连接符 3"/>
            <p:cNvCxnSpPr/>
            <p:nvPr/>
          </p:nvCxnSpPr>
          <p:spPr>
            <a:xfrm flipH="1">
              <a:off x="12808" y="83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H="1">
              <a:off x="12903" y="718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13005" y="1392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AE549307-C2BE-84D2-ED28-268D58FB80AF}"/>
              </a:ext>
            </a:extLst>
          </p:cNvPr>
          <p:cNvSpPr txBox="1"/>
          <p:nvPr/>
        </p:nvSpPr>
        <p:spPr>
          <a:xfrm>
            <a:off x="1559144" y="4533111"/>
            <a:ext cx="3130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汇报人：叶成伟 </a:t>
            </a:r>
            <a:r>
              <a:rPr lang="en-US" altLang="zh-CN" dirty="0"/>
              <a:t>12010524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王宇航 </a:t>
            </a:r>
            <a:r>
              <a:rPr lang="en-US" altLang="zh-CN" dirty="0"/>
              <a:t>12012208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陈张杰 </a:t>
            </a:r>
            <a:r>
              <a:rPr lang="en-US" altLang="zh-CN" dirty="0"/>
              <a:t>12012524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56437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解决方案</a:t>
            </a:r>
            <a:r>
              <a:rPr lang="en-US" altLang="zh-CN" sz="36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1FE2CC3-B949-5344-5026-40EDAD227C4B}"/>
              </a:ext>
            </a:extLst>
          </p:cNvPr>
          <p:cNvSpPr txBox="1"/>
          <p:nvPr/>
        </p:nvSpPr>
        <p:spPr>
          <a:xfrm>
            <a:off x="1825625" y="1823639"/>
            <a:ext cx="795287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accent3"/>
                </a:solidFill>
              </a:rPr>
              <a:t>2017 </a:t>
            </a:r>
            <a:r>
              <a:rPr lang="zh-CN" altLang="en-US" sz="2400" dirty="0">
                <a:solidFill>
                  <a:schemeClr val="accent3"/>
                </a:solidFill>
              </a:rPr>
              <a:t>年</a:t>
            </a:r>
            <a:r>
              <a:rPr lang="en-US" altLang="zh-CN" sz="2400" dirty="0">
                <a:solidFill>
                  <a:schemeClr val="accent3"/>
                </a:solidFill>
              </a:rPr>
              <a:t>,Motion Picture Experts Group(MPEG) </a:t>
            </a:r>
            <a:r>
              <a:rPr lang="zh-CN" altLang="en-US" sz="2400" dirty="0">
                <a:solidFill>
                  <a:schemeClr val="accent3"/>
                </a:solidFill>
              </a:rPr>
              <a:t>推出了两个 </a:t>
            </a:r>
            <a:r>
              <a:rPr lang="en-US" altLang="zh-CN" sz="2400" dirty="0">
                <a:solidFill>
                  <a:schemeClr val="accent3"/>
                </a:solidFill>
              </a:rPr>
              <a:t>3D </a:t>
            </a:r>
            <a:r>
              <a:rPr lang="zh-CN" altLang="en-US" sz="2400" dirty="0">
                <a:solidFill>
                  <a:schemeClr val="accent3"/>
                </a:solidFill>
              </a:rPr>
              <a:t>点云压缩标准</a:t>
            </a:r>
            <a:r>
              <a:rPr lang="en-US" altLang="zh-CN" sz="2400" dirty="0">
                <a:solidFill>
                  <a:schemeClr val="accent3"/>
                </a:solidFill>
              </a:rPr>
              <a:t>,</a:t>
            </a:r>
          </a:p>
          <a:p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en-US" altLang="zh-CN" sz="2400" dirty="0">
                <a:solidFill>
                  <a:schemeClr val="accent3"/>
                </a:solidFill>
              </a:rPr>
              <a:t>V-PCC </a:t>
            </a:r>
            <a:r>
              <a:rPr lang="zh-CN" altLang="en-US" sz="2400" dirty="0">
                <a:solidFill>
                  <a:schemeClr val="accent3"/>
                </a:solidFill>
              </a:rPr>
              <a:t>基于已成熟的图像与视频压缩技术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en-US" altLang="zh-CN" sz="2400" dirty="0">
                <a:solidFill>
                  <a:schemeClr val="accent3"/>
                </a:solidFill>
              </a:rPr>
              <a:t>G-PCC </a:t>
            </a:r>
            <a:r>
              <a:rPr lang="zh-CN" altLang="en-US" sz="2400" dirty="0">
                <a:solidFill>
                  <a:schemeClr val="accent3"/>
                </a:solidFill>
              </a:rPr>
              <a:t>则是直接根据其三维几何信息进行压缩。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zh-CN" altLang="en-US" sz="2400" dirty="0">
                <a:solidFill>
                  <a:schemeClr val="accent3"/>
                </a:solidFill>
              </a:rPr>
              <a:t>本项目拟采用</a:t>
            </a:r>
            <a:r>
              <a:rPr lang="zh-CN" altLang="en-US" sz="2400" b="1" dirty="0">
                <a:solidFill>
                  <a:schemeClr val="accent3"/>
                </a:solidFill>
              </a:rPr>
              <a:t> </a:t>
            </a:r>
            <a:r>
              <a:rPr lang="en-US" altLang="zh-CN" sz="2400" b="1" dirty="0">
                <a:solidFill>
                  <a:schemeClr val="accent3"/>
                </a:solidFill>
              </a:rPr>
              <a:t>G-PCC </a:t>
            </a:r>
            <a:r>
              <a:rPr lang="zh-CN" altLang="en-US" sz="2400" dirty="0">
                <a:solidFill>
                  <a:schemeClr val="accent3"/>
                </a:solidFill>
              </a:rPr>
              <a:t>标准，进行点云的压缩与解压缩</a:t>
            </a:r>
          </a:p>
        </p:txBody>
      </p:sp>
    </p:spTree>
    <p:extLst>
      <p:ext uri="{BB962C8B-B14F-4D97-AF65-F5344CB8AC3E}">
        <p14:creationId xmlns:p14="http://schemas.microsoft.com/office/powerpoint/2010/main" val="2844046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616342" y="657941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227428-014F-3A6C-382E-89771CF49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70" y="809625"/>
            <a:ext cx="992505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616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6771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项目简介</a:t>
            </a:r>
            <a:r>
              <a:rPr lang="en-US" altLang="zh-CN" sz="36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5B19EA9-A62E-882B-C9D9-6BD8B4E42985}"/>
              </a:ext>
            </a:extLst>
          </p:cNvPr>
          <p:cNvSpPr txBox="1"/>
          <p:nvPr/>
        </p:nvSpPr>
        <p:spPr>
          <a:xfrm>
            <a:off x="1382602" y="1809841"/>
            <a:ext cx="892175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accent3"/>
                </a:solidFill>
              </a:rPr>
              <a:t>本项目的研究内容为</a:t>
            </a:r>
            <a:r>
              <a:rPr lang="en-US" altLang="zh-CN" sz="2800" dirty="0">
                <a:solidFill>
                  <a:schemeClr val="accent3"/>
                </a:solidFill>
              </a:rPr>
              <a:t>: </a:t>
            </a:r>
          </a:p>
          <a:p>
            <a:endParaRPr lang="en-US" altLang="zh-CN" sz="2800" dirty="0">
              <a:solidFill>
                <a:schemeClr val="accent3"/>
              </a:solidFill>
            </a:endParaRPr>
          </a:p>
          <a:p>
            <a:r>
              <a:rPr lang="zh-CN" altLang="en-US" sz="2800" dirty="0">
                <a:solidFill>
                  <a:schemeClr val="accent3"/>
                </a:solidFill>
              </a:rPr>
              <a:t>在 </a:t>
            </a:r>
            <a:r>
              <a:rPr lang="en-US" altLang="zh-CN" sz="2800" dirty="0">
                <a:solidFill>
                  <a:schemeClr val="accent3"/>
                </a:solidFill>
              </a:rPr>
              <a:t>OpenCV </a:t>
            </a:r>
            <a:r>
              <a:rPr lang="en-US" altLang="zh-CN" sz="2800" dirty="0" err="1">
                <a:solidFill>
                  <a:schemeClr val="accent3"/>
                </a:solidFill>
              </a:rPr>
              <a:t>5.x</a:t>
            </a:r>
            <a:r>
              <a:rPr lang="en-US" altLang="zh-CN" sz="2800" dirty="0">
                <a:solidFill>
                  <a:schemeClr val="accent3"/>
                </a:solidFill>
              </a:rPr>
              <a:t> </a:t>
            </a:r>
            <a:r>
              <a:rPr lang="zh-CN" altLang="en-US" sz="2800" dirty="0">
                <a:solidFill>
                  <a:schemeClr val="accent3"/>
                </a:solidFill>
              </a:rPr>
              <a:t>分支中</a:t>
            </a:r>
            <a:r>
              <a:rPr lang="en-US" altLang="zh-CN" sz="2800" dirty="0">
                <a:solidFill>
                  <a:schemeClr val="accent3"/>
                </a:solidFill>
              </a:rPr>
              <a:t>, </a:t>
            </a:r>
            <a:r>
              <a:rPr lang="zh-CN" altLang="en-US" sz="2800" dirty="0">
                <a:solidFill>
                  <a:schemeClr val="accent3"/>
                </a:solidFill>
              </a:rPr>
              <a:t>基于八叉树实现可选分辨率的点云数据压缩算法</a:t>
            </a:r>
            <a:r>
              <a:rPr lang="en-US" altLang="zh-CN" sz="2800" dirty="0">
                <a:solidFill>
                  <a:schemeClr val="accent3"/>
                </a:solidFill>
              </a:rPr>
              <a:t>(</a:t>
            </a:r>
            <a:r>
              <a:rPr lang="zh-CN" altLang="en-US" sz="2800" dirty="0">
                <a:solidFill>
                  <a:schemeClr val="accent3"/>
                </a:solidFill>
              </a:rPr>
              <a:t>初步完成</a:t>
            </a:r>
            <a:r>
              <a:rPr lang="en-US" altLang="zh-CN" sz="2800" dirty="0">
                <a:solidFill>
                  <a:schemeClr val="accent3"/>
                </a:solidFill>
              </a:rPr>
              <a:t>)</a:t>
            </a:r>
          </a:p>
          <a:p>
            <a:endParaRPr lang="en-US" altLang="zh-CN" sz="2800" dirty="0">
              <a:solidFill>
                <a:schemeClr val="accent3"/>
              </a:solidFill>
            </a:endParaRPr>
          </a:p>
          <a:p>
            <a:r>
              <a:rPr lang="zh-CN" altLang="en-US" sz="2800" dirty="0">
                <a:solidFill>
                  <a:schemeClr val="accent3"/>
                </a:solidFill>
              </a:rPr>
              <a:t>采用多种不同的优化方法，如直接编码，预测编码，帧间编码提升八叉树的编码效率</a:t>
            </a:r>
            <a:endParaRPr lang="en-US" altLang="zh-CN" sz="2800" dirty="0">
              <a:solidFill>
                <a:schemeClr val="accent3"/>
              </a:solidFill>
            </a:endParaRPr>
          </a:p>
          <a:p>
            <a:endParaRPr lang="en-US" altLang="zh-CN" sz="2800" dirty="0">
              <a:solidFill>
                <a:schemeClr val="accent3"/>
              </a:solidFill>
            </a:endParaRPr>
          </a:p>
          <a:p>
            <a:r>
              <a:rPr lang="zh-CN" altLang="en-US" sz="2800" dirty="0">
                <a:solidFill>
                  <a:schemeClr val="accent3"/>
                </a:solidFill>
              </a:rPr>
              <a:t>可支持点云的颜色属性压缩</a:t>
            </a:r>
            <a:endParaRPr lang="en-US" altLang="zh-CN" sz="2800" dirty="0">
              <a:solidFill>
                <a:schemeClr val="accent3"/>
              </a:solidFill>
            </a:endParaRPr>
          </a:p>
          <a:p>
            <a:endParaRPr lang="zh-CN" altLang="en-US" sz="28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211570" y="2139950"/>
            <a:ext cx="4751070" cy="6305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11570" y="2770505"/>
            <a:ext cx="7171690" cy="131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研究内容</a:t>
            </a:r>
            <a:endParaRPr lang="en-US" altLang="zh-CN" sz="6000" dirty="0">
              <a:solidFill>
                <a:schemeClr val="accent4"/>
              </a:solidFill>
              <a:ea typeface="OPPOSans L" panose="00020600040101010101" charset="-122"/>
              <a:cs typeface="OPPOSans L" panose="00020600040101010101" charset="-122"/>
            </a:endParaRPr>
          </a:p>
        </p:txBody>
      </p:sp>
      <p:pic>
        <p:nvPicPr>
          <p:cNvPr id="11" name="图片 10" descr="tape-145367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3000000">
            <a:off x="8285480" y="1600200"/>
            <a:ext cx="3056890" cy="1528445"/>
          </a:xfrm>
          <a:prstGeom prst="rect">
            <a:avLst/>
          </a:prstGeom>
        </p:spPr>
      </p:pic>
      <p:pic>
        <p:nvPicPr>
          <p:cNvPr id="13" name="图形 12" descr="undraw_instant_analysis_re_mid5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7030" y="2524760"/>
            <a:ext cx="4419600" cy="3405505"/>
          </a:xfrm>
          <a:prstGeom prst="rect">
            <a:avLst/>
          </a:prstGeom>
          <a:effectLst>
            <a:outerShdw blurRad="203200" dist="1016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1825625" y="680085"/>
            <a:ext cx="7171690" cy="120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80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r>
              <a:rPr lang="en-US" altLang="zh-CN" dirty="0"/>
              <a:t>PART-2</a:t>
            </a:r>
          </a:p>
        </p:txBody>
      </p:sp>
      <p:sp>
        <p:nvSpPr>
          <p:cNvPr id="8" name="矩形 7"/>
          <p:cNvSpPr/>
          <p:nvPr/>
        </p:nvSpPr>
        <p:spPr>
          <a:xfrm flipH="1">
            <a:off x="1637030" y="978535"/>
            <a:ext cx="76200" cy="7607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60569" y="572338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/>
              <a:t>基于八叉树建模点云数据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1156835" y="874939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D6DA515-FBEE-6342-2DFE-696623A89DBC}"/>
              </a:ext>
            </a:extLst>
          </p:cNvPr>
          <p:cNvSpPr txBox="1"/>
          <p:nvPr/>
        </p:nvSpPr>
        <p:spPr>
          <a:xfrm>
            <a:off x="1812877" y="1506248"/>
            <a:ext cx="72670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3"/>
                </a:solidFill>
              </a:rPr>
              <a:t>点云数据结构为无序的点集。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zh-CN" altLang="en-US" sz="2400" dirty="0">
                <a:solidFill>
                  <a:schemeClr val="accent3"/>
                </a:solidFill>
              </a:rPr>
              <a:t>用八叉树可以将无序的点集结构化地组织起来，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zh-CN" altLang="en-US" sz="2400" dirty="0">
                <a:solidFill>
                  <a:schemeClr val="accent3"/>
                </a:solidFill>
              </a:rPr>
              <a:t>从而充分描述点云的空间位置和几何形状信息。</a:t>
            </a:r>
          </a:p>
        </p:txBody>
      </p:sp>
      <p:pic>
        <p:nvPicPr>
          <p:cNvPr id="6" name="图片 5" descr="图示, 工程绘图&#10;&#10;描述已自动生成">
            <a:extLst>
              <a:ext uri="{FF2B5EF4-FFF2-40B4-BE49-F238E27FC236}">
                <a16:creationId xmlns:a16="http://schemas.microsoft.com/office/drawing/2014/main" id="{0158191D-AA41-84B6-4ECE-CCDF2F7A3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052" y="2815068"/>
            <a:ext cx="8641896" cy="384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47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901252" y="763927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现有成果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1155337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FF31336-F777-2466-836B-F10F284CE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805" y="1921309"/>
            <a:ext cx="8236017" cy="461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52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6771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编码模块改善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FC43BA-B07E-4E84-BD88-E82E5D617A26}"/>
              </a:ext>
            </a:extLst>
          </p:cNvPr>
          <p:cNvSpPr txBox="1"/>
          <p:nvPr/>
        </p:nvSpPr>
        <p:spPr>
          <a:xfrm>
            <a:off x="481397" y="2467008"/>
            <a:ext cx="539940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1.</a:t>
            </a:r>
            <a:r>
              <a:rPr lang="zh-CN" altLang="en-US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直接编码</a:t>
            </a:r>
            <a:endParaRPr lang="en-US" altLang="zh-CN" sz="3200" dirty="0">
              <a:solidFill>
                <a:schemeClr val="accent4"/>
              </a:solidFill>
              <a:ea typeface="OPPOSans L" panose="00020600040101010101" charset="-122"/>
              <a:cs typeface="OPPOSans L" panose="00020600040101010101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1B4090E-2C60-B910-DA0D-772267CDEC60}"/>
              </a:ext>
            </a:extLst>
          </p:cNvPr>
          <p:cNvSpPr txBox="1"/>
          <p:nvPr/>
        </p:nvSpPr>
        <p:spPr>
          <a:xfrm>
            <a:off x="481397" y="3352833"/>
            <a:ext cx="539940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2.</a:t>
            </a:r>
            <a:r>
              <a:rPr lang="zh-CN" altLang="en-US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预测编码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582389E-E34E-A09F-2BB5-AA5F1F1233D3}"/>
              </a:ext>
            </a:extLst>
          </p:cNvPr>
          <p:cNvSpPr txBox="1"/>
          <p:nvPr/>
        </p:nvSpPr>
        <p:spPr>
          <a:xfrm>
            <a:off x="481397" y="4228498"/>
            <a:ext cx="5399405" cy="148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3.</a:t>
            </a:r>
            <a:r>
              <a:rPr lang="zh-CN" altLang="en-US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帧间编码</a:t>
            </a:r>
            <a:endParaRPr lang="en-US" altLang="zh-CN" sz="3200" dirty="0">
              <a:solidFill>
                <a:schemeClr val="accent4"/>
              </a:solidFill>
              <a:ea typeface="OPPOSans L" panose="00020600040101010101" charset="-122"/>
              <a:cs typeface="OPPOSans L" panose="0002060004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4.</a:t>
            </a:r>
            <a:r>
              <a:rPr lang="zh-CN" altLang="en-US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颜色编码</a:t>
            </a:r>
            <a:endParaRPr lang="en-US" altLang="zh-CN" sz="3200" dirty="0">
              <a:solidFill>
                <a:schemeClr val="accent4"/>
              </a:solidFill>
              <a:ea typeface="OPPOSans L" panose="00020600040101010101" charset="-122"/>
              <a:cs typeface="OPPOSans L" panose="00020600040101010101" charset="-122"/>
            </a:endParaRPr>
          </a:p>
        </p:txBody>
      </p:sp>
      <p:sp>
        <p:nvSpPr>
          <p:cNvPr id="13" name="矩形: 剪去对角 12">
            <a:extLst>
              <a:ext uri="{FF2B5EF4-FFF2-40B4-BE49-F238E27FC236}">
                <a16:creationId xmlns:a16="http://schemas.microsoft.com/office/drawing/2014/main" id="{103F4BE0-0638-CD45-D3EE-8DA53F3709C3}"/>
              </a:ext>
            </a:extLst>
          </p:cNvPr>
          <p:cNvSpPr/>
          <p:nvPr/>
        </p:nvSpPr>
        <p:spPr>
          <a:xfrm>
            <a:off x="607126" y="3305843"/>
            <a:ext cx="1731869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033B403-6E91-1927-CAB9-2AF8E7A6A6AD}"/>
              </a:ext>
            </a:extLst>
          </p:cNvPr>
          <p:cNvCxnSpPr/>
          <p:nvPr/>
        </p:nvCxnSpPr>
        <p:spPr>
          <a:xfrm>
            <a:off x="1129732" y="3343943"/>
            <a:ext cx="5399405" cy="95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: 剪去对角 15">
            <a:extLst>
              <a:ext uri="{FF2B5EF4-FFF2-40B4-BE49-F238E27FC236}">
                <a16:creationId xmlns:a16="http://schemas.microsoft.com/office/drawing/2014/main" id="{A859AF3C-96C8-ABA3-7E3E-D344D63A660E}"/>
              </a:ext>
            </a:extLst>
          </p:cNvPr>
          <p:cNvSpPr/>
          <p:nvPr/>
        </p:nvSpPr>
        <p:spPr>
          <a:xfrm>
            <a:off x="607126" y="4191668"/>
            <a:ext cx="1731869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92945F5A-DBB6-D1EE-4E4A-BDD8F0A9225B}"/>
              </a:ext>
            </a:extLst>
          </p:cNvPr>
          <p:cNvCxnSpPr>
            <a:cxnSpLocks/>
          </p:cNvCxnSpPr>
          <p:nvPr/>
        </p:nvCxnSpPr>
        <p:spPr>
          <a:xfrm>
            <a:off x="1129732" y="4229768"/>
            <a:ext cx="5260855" cy="2095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剪去对角 22">
            <a:extLst>
              <a:ext uri="{FF2B5EF4-FFF2-40B4-BE49-F238E27FC236}">
                <a16:creationId xmlns:a16="http://schemas.microsoft.com/office/drawing/2014/main" id="{D33FBFDD-F1B8-B526-2BDD-54943269F2A8}"/>
              </a:ext>
            </a:extLst>
          </p:cNvPr>
          <p:cNvSpPr/>
          <p:nvPr/>
        </p:nvSpPr>
        <p:spPr>
          <a:xfrm>
            <a:off x="607126" y="5067333"/>
            <a:ext cx="1731869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E8E1E6FD-3EEE-AED3-ECFE-4D00F7AA500F}"/>
              </a:ext>
            </a:extLst>
          </p:cNvPr>
          <p:cNvCxnSpPr/>
          <p:nvPr/>
        </p:nvCxnSpPr>
        <p:spPr>
          <a:xfrm flipV="1">
            <a:off x="1129732" y="5088288"/>
            <a:ext cx="4916805" cy="1714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3A2C125E-9AFA-7B61-4A97-DF28AE834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201" y="1688916"/>
            <a:ext cx="5262608" cy="445260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468755" y="558710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直接编码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685074" y="874940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E74CBD95-C1B3-F512-E16C-6EF1C5BE2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226" y="1274355"/>
            <a:ext cx="7531552" cy="499382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6C583CA-2741-EA8F-2ED1-1D297437BE38}"/>
              </a:ext>
            </a:extLst>
          </p:cNvPr>
          <p:cNvSpPr txBox="1"/>
          <p:nvPr/>
        </p:nvSpPr>
        <p:spPr>
          <a:xfrm>
            <a:off x="685074" y="1978442"/>
            <a:ext cx="294349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3"/>
                </a:solidFill>
              </a:rPr>
              <a:t>DCM</a:t>
            </a:r>
            <a:r>
              <a:rPr lang="zh-CN" altLang="en-US" sz="2400" dirty="0">
                <a:solidFill>
                  <a:schemeClr val="accent3"/>
                </a:solidFill>
              </a:rPr>
              <a:t>的目的是为了提高八叉树深度较深时的点云压缩效率，特别是处理孤立点。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zh-CN" altLang="en-US" sz="2400" dirty="0">
                <a:solidFill>
                  <a:schemeClr val="accent3"/>
                </a:solidFill>
              </a:rPr>
              <a:t>这种方法在处理深度较大的八叉树时，能够提高压缩效率</a:t>
            </a:r>
            <a:r>
              <a:rPr lang="zh-CN" altLang="en-US" sz="2000" dirty="0">
                <a:solidFill>
                  <a:schemeClr val="accent3"/>
                </a:solidFill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588637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468755" y="558710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直接编码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685074" y="874940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6C583CA-2741-EA8F-2ED1-1D297437BE38}"/>
              </a:ext>
            </a:extLst>
          </p:cNvPr>
          <p:cNvSpPr txBox="1"/>
          <p:nvPr/>
        </p:nvSpPr>
        <p:spPr>
          <a:xfrm>
            <a:off x="685074" y="2274838"/>
            <a:ext cx="4211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3"/>
                </a:solidFill>
              </a:rPr>
              <a:t>DCM</a:t>
            </a:r>
            <a:r>
              <a:rPr lang="zh-CN" altLang="en-US" sz="2400" dirty="0">
                <a:solidFill>
                  <a:schemeClr val="accent3"/>
                </a:solidFill>
              </a:rPr>
              <a:t>方法</a:t>
            </a:r>
            <a:r>
              <a:rPr lang="en-US" altLang="zh-CN" sz="2400" dirty="0">
                <a:solidFill>
                  <a:schemeClr val="accent3"/>
                </a:solidFill>
              </a:rPr>
              <a:t>: </a:t>
            </a:r>
          </a:p>
          <a:p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zh-CN" altLang="en-US" sz="2400" dirty="0">
                <a:solidFill>
                  <a:schemeClr val="accent3"/>
                </a:solidFill>
              </a:rPr>
              <a:t>检测八叉树节点是否为孤立点，然后直接将其坐标和属性编码，避免额外进行分支和残差编码。</a:t>
            </a:r>
            <a:endParaRPr lang="en-US" altLang="zh-CN" sz="2400" dirty="0">
              <a:solidFill>
                <a:schemeClr val="accent3"/>
              </a:solidFill>
            </a:endParaRPr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4D0D09D0-7B42-3156-6475-8551CAB2A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540" y="645935"/>
            <a:ext cx="5986791" cy="556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186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6771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预测编码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CD46F8E-4425-0FFE-5655-66A1DB469549}"/>
              </a:ext>
            </a:extLst>
          </p:cNvPr>
          <p:cNvSpPr txBox="1"/>
          <p:nvPr/>
        </p:nvSpPr>
        <p:spPr>
          <a:xfrm>
            <a:off x="1053411" y="1850286"/>
            <a:ext cx="103635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accent3"/>
                </a:solidFill>
              </a:rPr>
              <a:t>- </a:t>
            </a:r>
            <a:r>
              <a:rPr lang="zh-CN" altLang="en-US" sz="2400" dirty="0">
                <a:solidFill>
                  <a:schemeClr val="accent3"/>
                </a:solidFill>
              </a:rPr>
              <a:t>预测编码的目的：利用八叉树的</a:t>
            </a:r>
            <a:r>
              <a:rPr lang="zh-CN" altLang="en-US" sz="2400" i="1" dirty="0">
                <a:solidFill>
                  <a:schemeClr val="accent3"/>
                </a:solidFill>
              </a:rPr>
              <a:t>上下文信息</a:t>
            </a:r>
            <a:r>
              <a:rPr lang="zh-CN" altLang="en-US" sz="2400" dirty="0">
                <a:solidFill>
                  <a:schemeClr val="accent3"/>
                </a:solidFill>
              </a:rPr>
              <a:t>，提高点云数据压缩率。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en-US" altLang="zh-CN" sz="2400" dirty="0">
                <a:solidFill>
                  <a:schemeClr val="accent3"/>
                </a:solidFill>
              </a:rPr>
              <a:t>- </a:t>
            </a:r>
            <a:r>
              <a:rPr lang="zh-CN" altLang="en-US" sz="2400" dirty="0">
                <a:solidFill>
                  <a:schemeClr val="accent3"/>
                </a:solidFill>
              </a:rPr>
              <a:t>上下文信息： 八叉树节点的空间相邻性和聚簇特性，可预测新节点占位码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F3332FE-F0C2-0ED6-AF20-AE0947738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946" y="3185160"/>
            <a:ext cx="6019048" cy="2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1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1511300" y="4720590"/>
            <a:ext cx="425640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4.</a:t>
            </a:r>
            <a:r>
              <a:rPr lang="zh-CN" altLang="en-US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预期成果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 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511300" y="1976120"/>
            <a:ext cx="425640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1.</a:t>
            </a:r>
            <a:r>
              <a:rPr lang="zh-CN" altLang="en-US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项目背景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 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 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1511300" y="2861945"/>
            <a:ext cx="425640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2.</a:t>
            </a:r>
            <a:r>
              <a:rPr lang="zh-CN" altLang="en-US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研究内容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 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 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1511300" y="3737610"/>
            <a:ext cx="425640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3.</a:t>
            </a:r>
            <a:r>
              <a:rPr lang="zh-CN" altLang="en-US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项目意义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 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 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 </a:t>
            </a:r>
          </a:p>
        </p:txBody>
      </p:sp>
      <p:pic>
        <p:nvPicPr>
          <p:cNvPr id="6" name="图形 5" descr="undraw_design_data_re_0s2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3660" y="2233930"/>
            <a:ext cx="2988310" cy="3401695"/>
          </a:xfrm>
          <a:prstGeom prst="rect">
            <a:avLst/>
          </a:prstGeom>
          <a:effectLst>
            <a:outerShdw blurRad="254000" dist="1270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1825625" y="717550"/>
            <a:ext cx="1935480" cy="120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800" dirty="0">
                <a:solidFill>
                  <a:schemeClr val="accent4"/>
                </a:solidFill>
                <a:latin typeface="+mj-lt"/>
                <a:ea typeface="+mj-lt"/>
                <a:cs typeface="OPPOSans L" panose="00020600040101010101" charset="-122"/>
              </a:rPr>
              <a:t>目录</a:t>
            </a:r>
            <a:r>
              <a:rPr lang="en-US" altLang="zh-CN" sz="48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  <p:sp>
        <p:nvSpPr>
          <p:cNvPr id="2" name="矩形 1"/>
          <p:cNvSpPr/>
          <p:nvPr/>
        </p:nvSpPr>
        <p:spPr>
          <a:xfrm flipH="1">
            <a:off x="1637030" y="996950"/>
            <a:ext cx="76200" cy="760730"/>
          </a:xfrm>
          <a:prstGeom prst="rect">
            <a:avLst/>
          </a:prstGeom>
          <a:solidFill>
            <a:srgbClr val="86C1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17" name="矩形: 剪去对角 16"/>
          <p:cNvSpPr/>
          <p:nvPr/>
        </p:nvSpPr>
        <p:spPr>
          <a:xfrm>
            <a:off x="1637030" y="2814955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159635" y="2853055"/>
            <a:ext cx="5399405" cy="95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 descr="tape-145367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7693660" y="668020"/>
            <a:ext cx="2865755" cy="1417955"/>
          </a:xfrm>
          <a:prstGeom prst="rect">
            <a:avLst/>
          </a:prstGeom>
        </p:spPr>
      </p:pic>
      <p:sp>
        <p:nvSpPr>
          <p:cNvPr id="31" name="矩形: 剪去对角 30"/>
          <p:cNvSpPr/>
          <p:nvPr/>
        </p:nvSpPr>
        <p:spPr>
          <a:xfrm>
            <a:off x="1637030" y="3700780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2159635" y="3738880"/>
            <a:ext cx="4147185" cy="1397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剪去对角 33"/>
          <p:cNvSpPr/>
          <p:nvPr/>
        </p:nvSpPr>
        <p:spPr>
          <a:xfrm>
            <a:off x="1637030" y="4576445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36" name="直接连接符 35"/>
          <p:cNvCxnSpPr/>
          <p:nvPr/>
        </p:nvCxnSpPr>
        <p:spPr>
          <a:xfrm flipV="1">
            <a:off x="2159635" y="4597400"/>
            <a:ext cx="4916805" cy="1714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: 剪去对角 36"/>
          <p:cNvSpPr/>
          <p:nvPr/>
        </p:nvSpPr>
        <p:spPr>
          <a:xfrm>
            <a:off x="1637030" y="5559425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159635" y="5597525"/>
            <a:ext cx="5791835" cy="1143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6771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预测编码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CD46F8E-4425-0FFE-5655-66A1DB469549}"/>
              </a:ext>
            </a:extLst>
          </p:cNvPr>
          <p:cNvSpPr txBox="1"/>
          <p:nvPr/>
        </p:nvSpPr>
        <p:spPr>
          <a:xfrm>
            <a:off x="1088572" y="1988403"/>
            <a:ext cx="39450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3"/>
                </a:solidFill>
              </a:rPr>
              <a:t>预测方法：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zh-CN" altLang="en-US" sz="2400" dirty="0">
                <a:solidFill>
                  <a:schemeClr val="accent3"/>
                </a:solidFill>
              </a:rPr>
              <a:t>通过邻近节点来预测当前节点的占位码。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pPr marL="342900" indent="-342900">
              <a:buFontTx/>
              <a:buChar char="-"/>
            </a:pPr>
            <a:r>
              <a:rPr lang="zh-CN" altLang="en-US" sz="2400" dirty="0">
                <a:solidFill>
                  <a:schemeClr val="accent3"/>
                </a:solidFill>
              </a:rPr>
              <a:t>基于统计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pPr marL="342900" indent="-342900">
              <a:buFontTx/>
              <a:buChar char="-"/>
            </a:pPr>
            <a:r>
              <a:rPr lang="zh-CN" altLang="en-US" sz="2400" dirty="0">
                <a:solidFill>
                  <a:schemeClr val="accent3"/>
                </a:solidFill>
              </a:rPr>
              <a:t>基于平面拟合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zh-CN" altLang="en-US" sz="2400" dirty="0">
                <a:solidFill>
                  <a:schemeClr val="accent3"/>
                </a:solidFill>
              </a:rPr>
              <a:t>预测值与实际值之间的差异被编码为</a:t>
            </a:r>
            <a:r>
              <a:rPr lang="zh-CN" altLang="en-US" sz="2400" b="1" dirty="0">
                <a:solidFill>
                  <a:schemeClr val="accent3"/>
                </a:solidFill>
              </a:rPr>
              <a:t>残差</a:t>
            </a:r>
            <a:r>
              <a:rPr lang="zh-CN" altLang="en-US" sz="2400" dirty="0">
                <a:solidFill>
                  <a:schemeClr val="accent3"/>
                </a:solidFill>
              </a:rPr>
              <a:t>，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zh-CN" altLang="en-US" sz="2400" dirty="0">
                <a:solidFill>
                  <a:schemeClr val="accent3"/>
                </a:solidFill>
              </a:rPr>
              <a:t>利用概率模型对残差进行编码来实现数据的高效压缩。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B08165-1A03-C338-38A9-4F8A2EC3C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470" y="1988403"/>
            <a:ext cx="5914286" cy="3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61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660162" y="732649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帧间编码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928914" y="1017159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D5E585-DE46-07BF-57DD-678597A0E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46" y="3342518"/>
            <a:ext cx="5460273" cy="28411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7E45403-B3F3-813E-FA90-95443D49C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436" y="3302336"/>
            <a:ext cx="4867078" cy="292148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748E270-E845-AFE3-D2DA-D4D75B3A7D28}"/>
              </a:ext>
            </a:extLst>
          </p:cNvPr>
          <p:cNvSpPr txBox="1"/>
          <p:nvPr/>
        </p:nvSpPr>
        <p:spPr>
          <a:xfrm>
            <a:off x="761146" y="1699563"/>
            <a:ext cx="10298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3"/>
                </a:solidFill>
              </a:rPr>
              <a:t>在自动驾驶等场景，输入点云通常为连续的帧序列。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zh-CN" altLang="en-US" sz="2400" dirty="0">
                <a:solidFill>
                  <a:schemeClr val="accent3"/>
                </a:solidFill>
              </a:rPr>
              <a:t>动态点云引入了时间冗余，即相邻点云帧的几何结构差别微小。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zh-CN" altLang="en-US" sz="2400" dirty="0">
                <a:solidFill>
                  <a:schemeClr val="accent3"/>
                </a:solidFill>
              </a:rPr>
              <a:t>为此，我们可以仅编码两帧之间八叉树的差别，使用双缓冲八叉树结构实现</a:t>
            </a:r>
            <a:r>
              <a:rPr lang="zh-CN" altLang="en-US" dirty="0">
                <a:solidFill>
                  <a:schemeClr val="accent3"/>
                </a:solidFill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202794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文本框 8"/>
          <p:cNvSpPr/>
          <p:nvPr/>
        </p:nvSpPr>
        <p:spPr>
          <a:xfrm>
            <a:off x="1825560" y="767880"/>
            <a:ext cx="717120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sz="3600" b="0" strike="noStrike" spc="-1">
                <a:solidFill>
                  <a:srgbClr val="363636"/>
                </a:solidFill>
                <a:latin typeface="OPPOSans R"/>
                <a:ea typeface="OPPOSans R"/>
              </a:rPr>
              <a:t>颜色编码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38" name="矩形 3"/>
          <p:cNvSpPr/>
          <p:nvPr/>
        </p:nvSpPr>
        <p:spPr>
          <a:xfrm flipH="1">
            <a:off x="1198800" y="1083960"/>
            <a:ext cx="513360" cy="398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文本框 10"/>
          <p:cNvSpPr/>
          <p:nvPr/>
        </p:nvSpPr>
        <p:spPr>
          <a:xfrm>
            <a:off x="685800" y="1997640"/>
            <a:ext cx="8001000" cy="39688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zh-CN" sz="2800" b="0" strike="noStrike" spc="-1" dirty="0">
                <a:solidFill>
                  <a:srgbClr val="000000"/>
                </a:solidFill>
                <a:latin typeface="OPPOSans L"/>
                <a:ea typeface="OPPOSans L"/>
              </a:rPr>
              <a:t>二维图像压缩算法：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OPPOSans L"/>
                <a:ea typeface="OPPOSans L"/>
              </a:rPr>
              <a:t>Haar</a:t>
            </a:r>
            <a:r>
              <a:rPr lang="zh-CN" sz="2800" b="0" strike="noStrike" spc="-1" dirty="0">
                <a:solidFill>
                  <a:srgbClr val="000000"/>
                </a:solidFill>
                <a:latin typeface="OPPOSans L"/>
                <a:ea typeface="OPPOSans L"/>
              </a:rPr>
              <a:t>小波变换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2100" b="0" strike="noStrike" spc="-1" dirty="0">
                <a:solidFill>
                  <a:srgbClr val="000000"/>
                </a:solidFill>
                <a:latin typeface="OPPOSans L"/>
                <a:ea typeface="OPPOSans L"/>
              </a:rPr>
              <a:t> -</a:t>
            </a:r>
            <a:r>
              <a:rPr lang="zh-CN" sz="2100" b="0" strike="noStrike" spc="-1" dirty="0">
                <a:solidFill>
                  <a:srgbClr val="000000"/>
                </a:solidFill>
                <a:latin typeface="OPPOSans L"/>
                <a:ea typeface="OPPOSans L"/>
              </a:rPr>
              <a:t>原理：</a:t>
            </a:r>
            <a:r>
              <a:rPr lang="zh-CN" altLang="en-US" sz="2100" b="0" strike="noStrike" spc="-1" dirty="0">
                <a:solidFill>
                  <a:srgbClr val="000000"/>
                </a:solidFill>
                <a:latin typeface="OPPOSans L"/>
                <a:ea typeface="OPPOSans L"/>
              </a:rPr>
              <a:t>不断从行</a:t>
            </a:r>
            <a:r>
              <a:rPr lang="en-US" altLang="zh-CN" sz="2100" b="0" strike="noStrike" spc="-1" dirty="0">
                <a:solidFill>
                  <a:srgbClr val="000000"/>
                </a:solidFill>
                <a:latin typeface="OPPOSans L"/>
                <a:ea typeface="OPPOSans L"/>
              </a:rPr>
              <a:t>/</a:t>
            </a:r>
            <a:r>
              <a:rPr lang="zh-CN" altLang="en-US" sz="2100" b="0" strike="noStrike" spc="-1" dirty="0">
                <a:solidFill>
                  <a:srgbClr val="000000"/>
                </a:solidFill>
                <a:latin typeface="OPPOSans L"/>
                <a:ea typeface="OPPOSans L"/>
              </a:rPr>
              <a:t>列方向两两合并，产生低频、高频信息，利用图像颜色空间特性，进行量化、熵编码压缩高频信息。</a:t>
            </a:r>
            <a:endParaRPr lang="en-US" sz="21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1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1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1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zh-CN" sz="2800" b="0" strike="noStrike" spc="-1" dirty="0">
                <a:solidFill>
                  <a:srgbClr val="000000"/>
                </a:solidFill>
                <a:latin typeface="OPPOSans L"/>
                <a:ea typeface="OPPOSans L"/>
              </a:rPr>
              <a:t>三维点云压缩算法：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OPPOSans L"/>
                <a:ea typeface="OPPOSans L"/>
              </a:rPr>
              <a:t>RAHT</a:t>
            </a:r>
            <a:r>
              <a:rPr lang="en-US" sz="2800" b="0" strike="noStrike" spc="-1" dirty="0">
                <a:solidFill>
                  <a:srgbClr val="000000"/>
                </a:solidFill>
                <a:latin typeface="OPPOSans L"/>
                <a:ea typeface="OPPOSans L"/>
              </a:rPr>
              <a:t>(Region-Adaptive Hierarchical/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OPPOSans L"/>
                <a:ea typeface="OPPOSans L"/>
              </a:rPr>
              <a:t>Haar</a:t>
            </a:r>
            <a:r>
              <a:rPr lang="en-US" sz="2800" b="0" strike="noStrike" spc="-1" dirty="0">
                <a:solidFill>
                  <a:srgbClr val="000000"/>
                </a:solidFill>
                <a:latin typeface="OPPOSans L"/>
                <a:ea typeface="OPPOSans L"/>
              </a:rPr>
              <a:t> Transform)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2100" b="0" strike="noStrike" spc="-1" dirty="0">
                <a:solidFill>
                  <a:srgbClr val="000000"/>
                </a:solidFill>
                <a:latin typeface="OPPOSans L"/>
                <a:ea typeface="OPPOSans L"/>
              </a:rPr>
              <a:t> -</a:t>
            </a:r>
            <a:r>
              <a:rPr lang="zh-CN" sz="2100" b="0" strike="noStrike" spc="-1" dirty="0">
                <a:solidFill>
                  <a:srgbClr val="000000"/>
                </a:solidFill>
                <a:latin typeface="OPPOSans L"/>
                <a:ea typeface="OPPOSans L"/>
              </a:rPr>
              <a:t>原理：</a:t>
            </a:r>
            <a:r>
              <a:rPr lang="zh-CN" altLang="en-US" sz="2100" b="0" strike="noStrike" spc="-1" dirty="0">
                <a:solidFill>
                  <a:srgbClr val="000000"/>
                </a:solidFill>
                <a:latin typeface="OPPOSans L"/>
                <a:ea typeface="OPPOSans L"/>
              </a:rPr>
              <a:t>模拟</a:t>
            </a:r>
            <a:r>
              <a:rPr lang="en-US" altLang="zh-CN" sz="2100" b="0" strike="noStrike" spc="-1" dirty="0" err="1">
                <a:solidFill>
                  <a:srgbClr val="000000"/>
                </a:solidFill>
                <a:latin typeface="OPPOSans L"/>
                <a:ea typeface="OPPOSans L"/>
              </a:rPr>
              <a:t>Haar</a:t>
            </a:r>
            <a:r>
              <a:rPr lang="zh-CN" altLang="en-US" sz="2100" b="0" strike="noStrike" spc="-1" dirty="0">
                <a:solidFill>
                  <a:srgbClr val="000000"/>
                </a:solidFill>
                <a:latin typeface="OPPOSans L"/>
                <a:ea typeface="OPPOSans L"/>
              </a:rPr>
              <a:t>变换，从八叉树底层开始</a:t>
            </a:r>
            <a:r>
              <a:rPr lang="zh-CN" sz="2100" b="0" strike="noStrike" spc="-1" dirty="0">
                <a:solidFill>
                  <a:srgbClr val="000000"/>
                </a:solidFill>
                <a:latin typeface="OPPOSans L"/>
                <a:ea typeface="OPPOSans L"/>
              </a:rPr>
              <a:t>，</a:t>
            </a:r>
            <a:r>
              <a:rPr lang="zh-CN" altLang="en-US" sz="2100" b="0" strike="noStrike" spc="-1" dirty="0">
                <a:solidFill>
                  <a:srgbClr val="000000"/>
                </a:solidFill>
                <a:latin typeface="OPPOSans L"/>
                <a:ea typeface="OPPOSans L"/>
              </a:rPr>
              <a:t>不断从</a:t>
            </a:r>
            <a:r>
              <a:rPr lang="en-US" altLang="zh-CN" sz="2100" b="0" strike="noStrike" spc="-1" dirty="0" err="1">
                <a:solidFill>
                  <a:srgbClr val="000000"/>
                </a:solidFill>
                <a:latin typeface="OPPOSans L"/>
                <a:ea typeface="OPPOSans L"/>
              </a:rPr>
              <a:t>xyz</a:t>
            </a:r>
            <a:r>
              <a:rPr lang="zh-CN" altLang="en-US" sz="2100" b="0" strike="noStrike" spc="-1" dirty="0">
                <a:solidFill>
                  <a:srgbClr val="000000"/>
                </a:solidFill>
                <a:latin typeface="OPPOSans L"/>
                <a:ea typeface="OPPOSans L"/>
              </a:rPr>
              <a:t>方向两两</a:t>
            </a:r>
            <a:r>
              <a:rPr lang="zh-CN" sz="2100" b="0" strike="noStrike" spc="-1" dirty="0">
                <a:solidFill>
                  <a:srgbClr val="000000"/>
                </a:solidFill>
                <a:latin typeface="OPPOSans L"/>
                <a:ea typeface="OPPOSans L"/>
              </a:rPr>
              <a:t>结合相邻的体素节点，产生低通体素和高通系数。对系数进行量化、</a:t>
            </a:r>
            <a:r>
              <a:rPr lang="zh-CN" altLang="en-US" sz="2100" spc="-1" dirty="0">
                <a:solidFill>
                  <a:srgbClr val="000000"/>
                </a:solidFill>
                <a:latin typeface="OPPOSans L"/>
                <a:ea typeface="OPPOSans L"/>
              </a:rPr>
              <a:t>熵</a:t>
            </a:r>
            <a:r>
              <a:rPr lang="zh-CN" sz="2100" b="0" strike="noStrike" spc="-1" dirty="0">
                <a:solidFill>
                  <a:srgbClr val="000000"/>
                </a:solidFill>
                <a:latin typeface="OPPOSans L"/>
                <a:ea typeface="OPPOSans L"/>
              </a:rPr>
              <a:t>编码来达到压缩效果。</a:t>
            </a:r>
            <a:endParaRPr lang="en-US" sz="2100" b="0" strike="noStrike" spc="-1" dirty="0">
              <a:latin typeface="Arial"/>
            </a:endParaRPr>
          </a:p>
        </p:txBody>
      </p:sp>
      <p:pic>
        <p:nvPicPr>
          <p:cNvPr id="140" name="图片 139"/>
          <p:cNvPicPr/>
          <p:nvPr/>
        </p:nvPicPr>
        <p:blipFill>
          <a:blip r:embed="rId2"/>
          <a:stretch/>
        </p:blipFill>
        <p:spPr>
          <a:xfrm>
            <a:off x="8662320" y="225360"/>
            <a:ext cx="3224880" cy="2975040"/>
          </a:xfrm>
          <a:prstGeom prst="rect">
            <a:avLst/>
          </a:prstGeom>
          <a:ln w="0">
            <a:noFill/>
          </a:ln>
        </p:spPr>
      </p:pic>
      <p:pic>
        <p:nvPicPr>
          <p:cNvPr id="141" name="图片 140"/>
          <p:cNvPicPr/>
          <p:nvPr/>
        </p:nvPicPr>
        <p:blipFill>
          <a:blip r:embed="rId3"/>
          <a:stretch/>
        </p:blipFill>
        <p:spPr>
          <a:xfrm>
            <a:off x="8667000" y="3429000"/>
            <a:ext cx="3220200" cy="3200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211570" y="2139950"/>
            <a:ext cx="4751070" cy="6305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11570" y="2770505"/>
            <a:ext cx="7171690" cy="131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>
                <a:solidFill>
                  <a:schemeClr val="accent4"/>
                </a:solidFill>
                <a:latin typeface="OPPOSans R" panose="00020600040101010101" charset="-122"/>
                <a:ea typeface="OPPOSans L" panose="00020600040101010101" charset="-122"/>
                <a:cs typeface="思源黑体 Regular" panose="020B0500000000000000" charset="-122"/>
              </a:rPr>
              <a:t>项目意义</a:t>
            </a:r>
            <a:r>
              <a:rPr lang="en-US" altLang="zh-CN" sz="6000" dirty="0">
                <a:solidFill>
                  <a:schemeClr val="accent4"/>
                </a:solidFill>
                <a:latin typeface="OPPOSans R" panose="00020600040101010101" charset="-122"/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  <p:pic>
        <p:nvPicPr>
          <p:cNvPr id="11" name="图片 10" descr="tape-145367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3000000">
            <a:off x="8301911" y="1577952"/>
            <a:ext cx="3056890" cy="1528445"/>
          </a:xfrm>
          <a:prstGeom prst="rect">
            <a:avLst/>
          </a:prstGeom>
        </p:spPr>
      </p:pic>
      <p:pic>
        <p:nvPicPr>
          <p:cNvPr id="17" name="图形 16" descr="undraw_phone_call_re_hx6a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5049" r="10198"/>
          <a:stretch>
            <a:fillRect/>
          </a:stretch>
        </p:blipFill>
        <p:spPr>
          <a:xfrm>
            <a:off x="1621790" y="2583180"/>
            <a:ext cx="4694555" cy="3230245"/>
          </a:xfrm>
          <a:prstGeom prst="rect">
            <a:avLst/>
          </a:prstGeom>
          <a:effectLst>
            <a:outerShdw blurRad="203200" dist="1016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1825625" y="680085"/>
            <a:ext cx="7171690" cy="120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80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r>
              <a:rPr lang="en-US" altLang="zh-CN" dirty="0"/>
              <a:t>PART-3 </a:t>
            </a:r>
          </a:p>
        </p:txBody>
      </p:sp>
      <p:sp>
        <p:nvSpPr>
          <p:cNvPr id="6" name="矩形 5"/>
          <p:cNvSpPr/>
          <p:nvPr/>
        </p:nvSpPr>
        <p:spPr>
          <a:xfrm flipH="1">
            <a:off x="1637030" y="978535"/>
            <a:ext cx="76200" cy="7607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99552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>
                <a:ea typeface="+mj-lt"/>
              </a:rPr>
              <a:t>项目意义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A06D80C-946A-A98B-FA8F-FF1078920BDC}"/>
              </a:ext>
            </a:extLst>
          </p:cNvPr>
          <p:cNvGrpSpPr/>
          <p:nvPr/>
        </p:nvGrpSpPr>
        <p:grpSpPr>
          <a:xfrm rot="540000">
            <a:off x="8396270" y="5311775"/>
            <a:ext cx="4686300" cy="1557020"/>
            <a:chOff x="12808" y="83"/>
            <a:chExt cx="8827" cy="2732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2080E226-3A7A-2F29-8F85-980045A96F4F}"/>
                </a:ext>
              </a:extLst>
            </p:cNvPr>
            <p:cNvCxnSpPr/>
            <p:nvPr/>
          </p:nvCxnSpPr>
          <p:spPr>
            <a:xfrm flipH="1">
              <a:off x="12808" y="83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13C676C6-7C82-C5B8-0499-F399005BAE39}"/>
                </a:ext>
              </a:extLst>
            </p:cNvPr>
            <p:cNvCxnSpPr/>
            <p:nvPr/>
          </p:nvCxnSpPr>
          <p:spPr>
            <a:xfrm flipH="1">
              <a:off x="12903" y="718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2DAABE2C-9335-E0A7-74D1-F78C7F897D5C}"/>
                </a:ext>
              </a:extLst>
            </p:cNvPr>
            <p:cNvCxnSpPr/>
            <p:nvPr/>
          </p:nvCxnSpPr>
          <p:spPr>
            <a:xfrm flipH="1">
              <a:off x="13005" y="1392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DC3C45E8-5C57-5EEE-81CC-AEC1EC513865}"/>
              </a:ext>
            </a:extLst>
          </p:cNvPr>
          <p:cNvSpPr txBox="1"/>
          <p:nvPr/>
        </p:nvSpPr>
        <p:spPr>
          <a:xfrm>
            <a:off x="1712595" y="838394"/>
            <a:ext cx="347455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>
              <a:solidFill>
                <a:schemeClr val="accent3"/>
              </a:solidFill>
            </a:endParaRPr>
          </a:p>
          <a:p>
            <a:endParaRPr lang="en-US" altLang="zh-CN" dirty="0">
              <a:solidFill>
                <a:schemeClr val="accent3"/>
              </a:solidFill>
            </a:endParaRPr>
          </a:p>
          <a:p>
            <a:endParaRPr lang="en-US" altLang="zh-CN" dirty="0">
              <a:solidFill>
                <a:schemeClr val="accent3"/>
              </a:solidFill>
            </a:endParaRPr>
          </a:p>
          <a:p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zh-CN" altLang="en-US" sz="2400" dirty="0">
                <a:solidFill>
                  <a:schemeClr val="accent3"/>
                </a:solidFill>
              </a:rPr>
              <a:t>集成到知名视觉开源库 </a:t>
            </a:r>
            <a:r>
              <a:rPr lang="en-US" altLang="zh-CN" sz="2400" dirty="0">
                <a:solidFill>
                  <a:schemeClr val="accent3"/>
                </a:solidFill>
              </a:rPr>
              <a:t>OpenCV </a:t>
            </a:r>
            <a:r>
              <a:rPr lang="zh-CN" altLang="en-US" sz="2400" dirty="0">
                <a:solidFill>
                  <a:schemeClr val="accent3"/>
                </a:solidFill>
              </a:rPr>
              <a:t>，丰富其对点云的处理功能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endParaRPr lang="en-US" altLang="zh-CN" dirty="0">
              <a:solidFill>
                <a:schemeClr val="accent3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6CD13A-E469-DF18-09C4-110B5BA02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416" y="1091750"/>
            <a:ext cx="2556873" cy="24308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76ED22A-6FF7-E629-ADA8-50B606F22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1886" y="3516050"/>
            <a:ext cx="3876748" cy="3220319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C649646-2ED0-9A0D-D134-F090A1EDD10C}"/>
              </a:ext>
            </a:extLst>
          </p:cNvPr>
          <p:cNvCxnSpPr>
            <a:cxnSpLocks/>
          </p:cNvCxnSpPr>
          <p:nvPr/>
        </p:nvCxnSpPr>
        <p:spPr>
          <a:xfrm>
            <a:off x="9379943" y="3940166"/>
            <a:ext cx="65777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6E053E3-3217-65EB-3F01-776EDB6DE2B3}"/>
              </a:ext>
            </a:extLst>
          </p:cNvPr>
          <p:cNvCxnSpPr>
            <a:cxnSpLocks/>
          </p:cNvCxnSpPr>
          <p:nvPr/>
        </p:nvCxnSpPr>
        <p:spPr>
          <a:xfrm>
            <a:off x="9472687" y="4686990"/>
            <a:ext cx="65777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EC16962B-5C58-46F5-6991-9FC46EB5027A}"/>
              </a:ext>
            </a:extLst>
          </p:cNvPr>
          <p:cNvCxnSpPr>
            <a:cxnSpLocks/>
          </p:cNvCxnSpPr>
          <p:nvPr/>
        </p:nvCxnSpPr>
        <p:spPr>
          <a:xfrm>
            <a:off x="9540260" y="5931699"/>
            <a:ext cx="65777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ED72AA51-B3CE-8D6A-42D7-721C93CD4491}"/>
              </a:ext>
            </a:extLst>
          </p:cNvPr>
          <p:cNvSpPr txBox="1"/>
          <p:nvPr/>
        </p:nvSpPr>
        <p:spPr>
          <a:xfrm>
            <a:off x="3078794" y="4085040"/>
            <a:ext cx="421670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3"/>
                </a:solidFill>
              </a:rPr>
              <a:t>支持可选精度的压缩，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zh-CN" altLang="en-US" sz="2400" dirty="0">
                <a:solidFill>
                  <a:schemeClr val="accent3"/>
                </a:solidFill>
              </a:rPr>
              <a:t>可以针对不同的应用场景选定合适的精度，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zh-CN" altLang="en-US" sz="2400" dirty="0">
                <a:solidFill>
                  <a:schemeClr val="accent3"/>
                </a:solidFill>
              </a:rPr>
              <a:t>增强压缩的灵活性与实用性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endParaRPr lang="zh-CN" altLang="en-US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99552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>
                <a:ea typeface="+mj-lt"/>
              </a:rPr>
              <a:t>项目意义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A06D80C-946A-A98B-FA8F-FF1078920BDC}"/>
              </a:ext>
            </a:extLst>
          </p:cNvPr>
          <p:cNvGrpSpPr/>
          <p:nvPr/>
        </p:nvGrpSpPr>
        <p:grpSpPr>
          <a:xfrm rot="540000">
            <a:off x="8396270" y="5311775"/>
            <a:ext cx="4686300" cy="1557020"/>
            <a:chOff x="12808" y="83"/>
            <a:chExt cx="8827" cy="2732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2080E226-3A7A-2F29-8F85-980045A96F4F}"/>
                </a:ext>
              </a:extLst>
            </p:cNvPr>
            <p:cNvCxnSpPr/>
            <p:nvPr/>
          </p:nvCxnSpPr>
          <p:spPr>
            <a:xfrm flipH="1">
              <a:off x="12808" y="83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13C676C6-7C82-C5B8-0499-F399005BAE39}"/>
                </a:ext>
              </a:extLst>
            </p:cNvPr>
            <p:cNvCxnSpPr/>
            <p:nvPr/>
          </p:nvCxnSpPr>
          <p:spPr>
            <a:xfrm flipH="1">
              <a:off x="12903" y="718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2DAABE2C-9335-E0A7-74D1-F78C7F897D5C}"/>
                </a:ext>
              </a:extLst>
            </p:cNvPr>
            <p:cNvCxnSpPr/>
            <p:nvPr/>
          </p:nvCxnSpPr>
          <p:spPr>
            <a:xfrm flipH="1">
              <a:off x="13005" y="1392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DC3C45E8-5C57-5EEE-81CC-AEC1EC513865}"/>
              </a:ext>
            </a:extLst>
          </p:cNvPr>
          <p:cNvSpPr txBox="1"/>
          <p:nvPr/>
        </p:nvSpPr>
        <p:spPr>
          <a:xfrm>
            <a:off x="0" y="389272"/>
            <a:ext cx="34745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>
              <a:solidFill>
                <a:schemeClr val="accent3"/>
              </a:solidFill>
            </a:endParaRPr>
          </a:p>
          <a:p>
            <a:endParaRPr lang="en-US" altLang="zh-CN" dirty="0">
              <a:solidFill>
                <a:schemeClr val="accent3"/>
              </a:solidFill>
            </a:endParaRPr>
          </a:p>
          <a:p>
            <a:endParaRPr lang="en-US" altLang="zh-CN" dirty="0">
              <a:solidFill>
                <a:schemeClr val="accent3"/>
              </a:solidFill>
            </a:endParaRPr>
          </a:p>
          <a:p>
            <a:endParaRPr lang="en-US" altLang="zh-CN" dirty="0">
              <a:solidFill>
                <a:schemeClr val="accent3"/>
              </a:solidFill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0FBA1090-7E87-FE5A-905D-03D2B89E8F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230" b="7631"/>
          <a:stretch/>
        </p:blipFill>
        <p:spPr>
          <a:xfrm>
            <a:off x="6620668" y="2035251"/>
            <a:ext cx="4125454" cy="3332200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F20D6540-904C-5235-E65B-277A19746F31}"/>
              </a:ext>
            </a:extLst>
          </p:cNvPr>
          <p:cNvSpPr txBox="1"/>
          <p:nvPr/>
        </p:nvSpPr>
        <p:spPr>
          <a:xfrm>
            <a:off x="1072004" y="989436"/>
            <a:ext cx="48051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400" dirty="0">
              <a:solidFill>
                <a:schemeClr val="accent3"/>
              </a:solidFill>
            </a:endParaRPr>
          </a:p>
          <a:p>
            <a:endParaRPr lang="en-US" altLang="zh-CN" sz="2400" dirty="0">
              <a:solidFill>
                <a:schemeClr val="accent3"/>
              </a:solidFill>
            </a:endParaRPr>
          </a:p>
          <a:p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zh-CN" altLang="en-US" sz="2400" dirty="0">
                <a:solidFill>
                  <a:schemeClr val="accent3"/>
                </a:solidFill>
              </a:rPr>
              <a:t> 通过点云压缩手段：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endParaRPr lang="en-US" altLang="zh-CN" sz="2400" dirty="0">
              <a:solidFill>
                <a:schemeClr val="accent3"/>
              </a:solidFill>
            </a:endParaRPr>
          </a:p>
          <a:p>
            <a:pPr marL="342900" indent="-342900">
              <a:buFontTx/>
              <a:buChar char="-"/>
            </a:pPr>
            <a:r>
              <a:rPr lang="zh-CN" altLang="en-US" sz="2400" dirty="0">
                <a:solidFill>
                  <a:schemeClr val="accent3"/>
                </a:solidFill>
              </a:rPr>
              <a:t>减轻存储和传输过程中的压力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pPr marL="342900" indent="-342900">
              <a:buFontTx/>
              <a:buChar char="-"/>
            </a:pPr>
            <a:endParaRPr lang="en-US" altLang="zh-CN" sz="2400" dirty="0">
              <a:solidFill>
                <a:schemeClr val="accent3"/>
              </a:solidFill>
            </a:endParaRPr>
          </a:p>
          <a:p>
            <a:pPr marL="342900" indent="-342900">
              <a:buFontTx/>
              <a:buChar char="-"/>
            </a:pPr>
            <a:r>
              <a:rPr lang="zh-CN" altLang="en-US" sz="2400" dirty="0">
                <a:solidFill>
                  <a:schemeClr val="accent3"/>
                </a:solidFill>
              </a:rPr>
              <a:t>推动点云相关的算法在 </a:t>
            </a:r>
            <a:r>
              <a:rPr lang="zh-CN" altLang="en-US" sz="2400" b="1" dirty="0">
                <a:solidFill>
                  <a:schemeClr val="accent3"/>
                </a:solidFill>
              </a:rPr>
              <a:t> 存储和传输资源有限</a:t>
            </a:r>
            <a:r>
              <a:rPr lang="zh-CN" altLang="en-US" sz="2400" dirty="0">
                <a:solidFill>
                  <a:schemeClr val="accent3"/>
                </a:solidFill>
              </a:rPr>
              <a:t>的实际场景中的落地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pPr marL="342900" indent="-342900">
              <a:buFontTx/>
              <a:buChar char="-"/>
            </a:pPr>
            <a:r>
              <a:rPr lang="zh-CN" altLang="en-US" sz="2400" dirty="0">
                <a:solidFill>
                  <a:schemeClr val="accent3"/>
                </a:solidFill>
              </a:rPr>
              <a:t>提高相关应用的效率和可靠性</a:t>
            </a:r>
            <a:endParaRPr lang="en-US" altLang="zh-CN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869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211570" y="2139950"/>
            <a:ext cx="4751070" cy="6305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11570" y="2770505"/>
            <a:ext cx="7171690" cy="131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>
                <a:solidFill>
                  <a:schemeClr val="accent4"/>
                </a:solidFill>
                <a:latin typeface="OPPOSans R" panose="00020600040101010101" charset="-122"/>
                <a:ea typeface="OPPOSans R" panose="00020600040101010101" charset="-122"/>
                <a:cs typeface="思源黑体 Regular" panose="020B0500000000000000" charset="-122"/>
              </a:rPr>
              <a:t>预期成果</a:t>
            </a:r>
            <a:endParaRPr lang="en-US" altLang="zh-CN" sz="6000" dirty="0">
              <a:solidFill>
                <a:schemeClr val="accent4"/>
              </a:solidFill>
              <a:latin typeface="OPPOSans R" panose="00020600040101010101" charset="-122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pic>
        <p:nvPicPr>
          <p:cNvPr id="11" name="图片 10" descr="tape-145367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3000000">
            <a:off x="8301911" y="1577952"/>
            <a:ext cx="3056890" cy="1528445"/>
          </a:xfrm>
          <a:prstGeom prst="rect">
            <a:avLst/>
          </a:prstGeom>
        </p:spPr>
      </p:pic>
      <p:pic>
        <p:nvPicPr>
          <p:cNvPr id="17" name="图形 16" descr="undraw_phone_call_re_hx6a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5049" r="10198"/>
          <a:stretch>
            <a:fillRect/>
          </a:stretch>
        </p:blipFill>
        <p:spPr>
          <a:xfrm>
            <a:off x="1621790" y="2583180"/>
            <a:ext cx="4694555" cy="3230245"/>
          </a:xfrm>
          <a:prstGeom prst="rect">
            <a:avLst/>
          </a:prstGeom>
          <a:effectLst>
            <a:outerShdw blurRad="203200" dist="1016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1825625" y="680085"/>
            <a:ext cx="7171690" cy="10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80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r>
              <a:rPr lang="en-US" altLang="zh-CN" dirty="0"/>
              <a:t>PART-4 </a:t>
            </a:r>
          </a:p>
        </p:txBody>
      </p:sp>
      <p:sp>
        <p:nvSpPr>
          <p:cNvPr id="6" name="矩形 5"/>
          <p:cNvSpPr/>
          <p:nvPr/>
        </p:nvSpPr>
        <p:spPr>
          <a:xfrm flipH="1">
            <a:off x="1637030" y="978535"/>
            <a:ext cx="76200" cy="7607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582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6771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预期成果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D005B1-2365-45B3-8BAE-EB00749153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32" y="3429000"/>
            <a:ext cx="8495837" cy="301465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8CCE335-26CD-D8E9-BFB7-7CD3836AC67F}"/>
              </a:ext>
            </a:extLst>
          </p:cNvPr>
          <p:cNvSpPr txBox="1"/>
          <p:nvPr/>
        </p:nvSpPr>
        <p:spPr>
          <a:xfrm>
            <a:off x="1547132" y="1671350"/>
            <a:ext cx="75276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3"/>
                </a:solidFill>
              </a:rPr>
              <a:t>- </a:t>
            </a:r>
            <a:r>
              <a:rPr lang="zh-CN" altLang="en-US" sz="2400" dirty="0">
                <a:solidFill>
                  <a:schemeClr val="accent3"/>
                </a:solidFill>
              </a:rPr>
              <a:t>支持几何压缩和属性压缩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en-US" altLang="zh-CN" sz="2400" dirty="0">
                <a:solidFill>
                  <a:schemeClr val="accent3"/>
                </a:solidFill>
              </a:rPr>
              <a:t>- </a:t>
            </a:r>
            <a:r>
              <a:rPr lang="zh-CN" altLang="en-US" sz="2400" dirty="0">
                <a:solidFill>
                  <a:schemeClr val="accent3"/>
                </a:solidFill>
              </a:rPr>
              <a:t>支持可选精度，可变码率压缩，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en-US" altLang="zh-CN" sz="2400" dirty="0">
                <a:solidFill>
                  <a:schemeClr val="accent3"/>
                </a:solidFill>
              </a:rPr>
              <a:t>- </a:t>
            </a:r>
            <a:r>
              <a:rPr lang="zh-CN" altLang="en-US" sz="2400" dirty="0">
                <a:solidFill>
                  <a:schemeClr val="accent3"/>
                </a:solidFill>
              </a:rPr>
              <a:t>拥有良好的压缩率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en-US" altLang="zh-CN" sz="2400" dirty="0">
                <a:solidFill>
                  <a:schemeClr val="accent3"/>
                </a:solidFill>
              </a:rPr>
              <a:t>- </a:t>
            </a:r>
            <a:r>
              <a:rPr lang="zh-CN" altLang="en-US" sz="2400" dirty="0">
                <a:solidFill>
                  <a:schemeClr val="accent3"/>
                </a:solidFill>
              </a:rPr>
              <a:t>支持动态点云压缩</a:t>
            </a:r>
          </a:p>
        </p:txBody>
      </p:sp>
    </p:spTree>
    <p:extLst>
      <p:ext uri="{BB962C8B-B14F-4D97-AF65-F5344CB8AC3E}">
        <p14:creationId xmlns:p14="http://schemas.microsoft.com/office/powerpoint/2010/main" val="18800252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6771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预估标准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48DCDF7-D1B9-11F7-6799-F028DF4DD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13" y="2181164"/>
            <a:ext cx="5642687" cy="326531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4602092-B204-1287-3226-5B89CA803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417" y="1861676"/>
            <a:ext cx="5591796" cy="377638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A3E0E72-8A1F-12E3-5670-71DB937BEAA5}"/>
              </a:ext>
            </a:extLst>
          </p:cNvPr>
          <p:cNvSpPr txBox="1"/>
          <p:nvPr/>
        </p:nvSpPr>
        <p:spPr>
          <a:xfrm>
            <a:off x="2363470" y="563806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accent3"/>
                </a:solidFill>
              </a:rPr>
              <a:t>编码代价</a:t>
            </a:r>
            <a:endParaRPr lang="zh-CN" altLang="en-US" sz="2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FB6B881-D0EF-BB7D-84F3-9C3968A4980A}"/>
              </a:ext>
            </a:extLst>
          </p:cNvPr>
          <p:cNvSpPr txBox="1"/>
          <p:nvPr/>
        </p:nvSpPr>
        <p:spPr>
          <a:xfrm>
            <a:off x="7654834" y="571135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0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率失真曲线</a:t>
            </a:r>
            <a:endParaRPr lang="zh-CN" altLang="en-US" sz="2800" dirty="0"/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09B31948-2102-5EEF-BABE-A651CAFE80F3}"/>
              </a:ext>
            </a:extLst>
          </p:cNvPr>
          <p:cNvSpPr/>
          <p:nvPr/>
        </p:nvSpPr>
        <p:spPr>
          <a:xfrm>
            <a:off x="2586445" y="3728929"/>
            <a:ext cx="322218" cy="583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下 11">
            <a:extLst>
              <a:ext uri="{FF2B5EF4-FFF2-40B4-BE49-F238E27FC236}">
                <a16:creationId xmlns:a16="http://schemas.microsoft.com/office/drawing/2014/main" id="{7D92B704-59C1-3217-4795-D64019DA2DF3}"/>
              </a:ext>
            </a:extLst>
          </p:cNvPr>
          <p:cNvSpPr/>
          <p:nvPr/>
        </p:nvSpPr>
        <p:spPr>
          <a:xfrm rot="10800000">
            <a:off x="8836206" y="3032124"/>
            <a:ext cx="322218" cy="583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592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形 9" descr="undraw_my_password_re_ydq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50300" y="3740150"/>
            <a:ext cx="2023745" cy="1971040"/>
          </a:xfrm>
          <a:prstGeom prst="rect">
            <a:avLst/>
          </a:prstGeom>
          <a:effectLst>
            <a:outerShdw blurRad="203200" dist="1016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4857282" y="2612008"/>
            <a:ext cx="9651365" cy="119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5400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Q&amp;A </a:t>
            </a:r>
          </a:p>
        </p:txBody>
      </p:sp>
      <p:pic>
        <p:nvPicPr>
          <p:cNvPr id="16" name="图形 15" descr="undraw_portfolio_website_re_jsdd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245235" y="1139825"/>
            <a:ext cx="2332355" cy="1564640"/>
          </a:xfrm>
          <a:prstGeom prst="rect">
            <a:avLst/>
          </a:prstGeom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1245235" y="5164455"/>
            <a:ext cx="2332355" cy="54673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 rot="540000">
            <a:off x="8733155" y="653415"/>
            <a:ext cx="4686300" cy="1557020"/>
            <a:chOff x="12808" y="83"/>
            <a:chExt cx="8827" cy="2732"/>
          </a:xfrm>
        </p:grpSpPr>
        <p:cxnSp>
          <p:nvCxnSpPr>
            <p:cNvPr id="6" name="直接连接符 5"/>
            <p:cNvCxnSpPr/>
            <p:nvPr/>
          </p:nvCxnSpPr>
          <p:spPr>
            <a:xfrm flipH="1">
              <a:off x="12808" y="83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12903" y="718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H="1">
              <a:off x="13005" y="1392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图片 10" descr="tape-14536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alphaModFix amt="40000"/>
          </a:blip>
          <a:stretch>
            <a:fillRect/>
          </a:stretch>
        </p:blipFill>
        <p:spPr>
          <a:xfrm rot="3120000">
            <a:off x="12065" y="4385945"/>
            <a:ext cx="2515235" cy="12579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680085"/>
            <a:ext cx="7171690" cy="120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8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PART-1</a:t>
            </a:r>
            <a:r>
              <a:rPr lang="en-US" altLang="zh-CN" sz="4800" dirty="0">
                <a:solidFill>
                  <a:schemeClr val="accent4"/>
                </a:solidFill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  <p:sp>
        <p:nvSpPr>
          <p:cNvPr id="10" name="矩形 9"/>
          <p:cNvSpPr/>
          <p:nvPr/>
        </p:nvSpPr>
        <p:spPr>
          <a:xfrm>
            <a:off x="6211570" y="2139950"/>
            <a:ext cx="4751070" cy="6305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11570" y="2770505"/>
            <a:ext cx="4923790" cy="131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项目背景</a:t>
            </a:r>
            <a:r>
              <a:rPr lang="en-US" altLang="zh-CN" sz="60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 </a:t>
            </a:r>
          </a:p>
        </p:txBody>
      </p:sp>
      <p:sp>
        <p:nvSpPr>
          <p:cNvPr id="2" name="矩形 1"/>
          <p:cNvSpPr/>
          <p:nvPr/>
        </p:nvSpPr>
        <p:spPr>
          <a:xfrm flipH="1">
            <a:off x="1637030" y="978535"/>
            <a:ext cx="76200" cy="7607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pic>
        <p:nvPicPr>
          <p:cNvPr id="11" name="图片 10" descr="tape-145367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3000000">
            <a:off x="8285480" y="1600200"/>
            <a:ext cx="3056890" cy="1528445"/>
          </a:xfrm>
          <a:prstGeom prst="rect">
            <a:avLst/>
          </a:prstGeom>
        </p:spPr>
      </p:pic>
      <p:pic>
        <p:nvPicPr>
          <p:cNvPr id="6" name="图形 5" descr="undraw_ideas_re_7twj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7030" y="2260600"/>
            <a:ext cx="3216275" cy="3549015"/>
          </a:xfrm>
          <a:prstGeom prst="rect">
            <a:avLst/>
          </a:prstGeom>
          <a:effectLst>
            <a:outerShdw blurRad="254000" dist="1270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 descr="tape-145367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900000">
            <a:off x="7903845" y="1973580"/>
            <a:ext cx="2440940" cy="1329690"/>
          </a:xfrm>
          <a:prstGeom prst="rect">
            <a:avLst/>
          </a:prstGeom>
        </p:spPr>
      </p:pic>
      <p:pic>
        <p:nvPicPr>
          <p:cNvPr id="38" name="图片 37" descr="tape-145367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900000">
            <a:off x="4642485" y="1973580"/>
            <a:ext cx="2440940" cy="1329690"/>
          </a:xfrm>
          <a:prstGeom prst="rect">
            <a:avLst/>
          </a:prstGeom>
        </p:spPr>
      </p:pic>
      <p:pic>
        <p:nvPicPr>
          <p:cNvPr id="36" name="图片 35" descr="tape-145367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900000">
            <a:off x="1365885" y="1973580"/>
            <a:ext cx="2440940" cy="13296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825625" y="76771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项目背景</a:t>
            </a:r>
            <a:r>
              <a:rPr lang="en-US" altLang="zh-CN" sz="36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2B835F3-2CF5-F08E-6F9F-F646FEECC1CE}"/>
              </a:ext>
            </a:extLst>
          </p:cNvPr>
          <p:cNvSpPr txBox="1"/>
          <p:nvPr/>
        </p:nvSpPr>
        <p:spPr>
          <a:xfrm>
            <a:off x="1235396" y="1975556"/>
            <a:ext cx="824260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3"/>
                </a:solidFill>
                <a:ea typeface="Helvetica Neue"/>
              </a:rPr>
              <a:t>点云是一种描述三维世界的流行数据结构，它使用</a:t>
            </a:r>
            <a:r>
              <a:rPr lang="en-US" altLang="zh-CN" sz="2400" dirty="0">
                <a:solidFill>
                  <a:schemeClr val="accent3"/>
                </a:solidFill>
                <a:ea typeface="Helvetica Neue"/>
              </a:rPr>
              <a:t>x</a:t>
            </a:r>
            <a:r>
              <a:rPr lang="zh-CN" altLang="en-US" sz="2400" dirty="0">
                <a:solidFill>
                  <a:schemeClr val="accent3"/>
                </a:solidFill>
                <a:ea typeface="Helvetica Neue"/>
              </a:rPr>
              <a:t>、</a:t>
            </a:r>
            <a:r>
              <a:rPr lang="en-US" altLang="zh-CN" sz="2400" dirty="0">
                <a:solidFill>
                  <a:schemeClr val="accent3"/>
                </a:solidFill>
                <a:ea typeface="Helvetica Neue"/>
              </a:rPr>
              <a:t>y</a:t>
            </a:r>
            <a:r>
              <a:rPr lang="zh-CN" altLang="en-US" sz="2400" dirty="0">
                <a:solidFill>
                  <a:schemeClr val="accent3"/>
                </a:solidFill>
                <a:ea typeface="Helvetica Neue"/>
              </a:rPr>
              <a:t>、</a:t>
            </a:r>
            <a:r>
              <a:rPr lang="en-US" altLang="zh-CN" sz="2400" dirty="0">
                <a:solidFill>
                  <a:schemeClr val="accent3"/>
                </a:solidFill>
                <a:ea typeface="Helvetica Neue"/>
              </a:rPr>
              <a:t>z</a:t>
            </a:r>
            <a:r>
              <a:rPr lang="zh-CN" altLang="en-US" sz="2400" dirty="0">
                <a:solidFill>
                  <a:schemeClr val="accent3"/>
                </a:solidFill>
                <a:ea typeface="Helvetica Neue"/>
              </a:rPr>
              <a:t>三个浮点数来描述空间中一个点的位置信息。随着</a:t>
            </a:r>
            <a:r>
              <a:rPr lang="en-US" altLang="zh-CN" sz="2400" dirty="0">
                <a:solidFill>
                  <a:schemeClr val="accent3"/>
                </a:solidFill>
                <a:ea typeface="Helvetica Neue"/>
              </a:rPr>
              <a:t>3D</a:t>
            </a:r>
            <a:r>
              <a:rPr lang="zh-CN" altLang="en-US" sz="2400" dirty="0">
                <a:solidFill>
                  <a:schemeClr val="accent3"/>
                </a:solidFill>
                <a:ea typeface="Helvetica Neue"/>
              </a:rPr>
              <a:t>技术的快速发展，点云数据的应用越来越广泛。</a:t>
            </a:r>
            <a:endParaRPr lang="en-US" altLang="zh-CN" sz="2400" dirty="0">
              <a:solidFill>
                <a:schemeClr val="accent3"/>
              </a:solidFill>
              <a:ea typeface="Helvetica Neue"/>
            </a:endParaRPr>
          </a:p>
          <a:p>
            <a:endParaRPr lang="en-US" altLang="zh-CN" sz="2400" dirty="0">
              <a:solidFill>
                <a:schemeClr val="accent3"/>
              </a:solidFill>
              <a:ea typeface="Helvetica Neue"/>
            </a:endParaRPr>
          </a:p>
          <a:p>
            <a:r>
              <a:rPr lang="zh-CN" altLang="en-US" sz="2400" dirty="0">
                <a:solidFill>
                  <a:schemeClr val="accent3"/>
                </a:solidFill>
                <a:ea typeface="Helvetica Neue"/>
              </a:rPr>
              <a:t>在许多领域中，点云数据扮演着重要的角色，例如：</a:t>
            </a:r>
            <a:endParaRPr lang="en-US" altLang="zh-CN" sz="2400" dirty="0">
              <a:solidFill>
                <a:schemeClr val="accent3"/>
              </a:solidFill>
              <a:ea typeface="Helvetica Neue"/>
            </a:endParaRPr>
          </a:p>
          <a:p>
            <a:pPr marL="342900" indent="-342900">
              <a:buFontTx/>
              <a:buChar char="-"/>
            </a:pPr>
            <a:r>
              <a:rPr lang="en-US" altLang="zh-CN" sz="2400" dirty="0">
                <a:solidFill>
                  <a:schemeClr val="accent3"/>
                </a:solidFill>
                <a:ea typeface="Helvetica Neue"/>
              </a:rPr>
              <a:t>3D</a:t>
            </a:r>
            <a:r>
              <a:rPr lang="zh-CN" altLang="en-US" sz="2400" dirty="0">
                <a:solidFill>
                  <a:schemeClr val="accent3"/>
                </a:solidFill>
                <a:ea typeface="Helvetica Neue"/>
              </a:rPr>
              <a:t>扫描、</a:t>
            </a:r>
            <a:endParaRPr lang="en-US" altLang="zh-CN" sz="2400" dirty="0">
              <a:solidFill>
                <a:schemeClr val="accent3"/>
              </a:solidFill>
              <a:ea typeface="Helvetica Neue"/>
            </a:endParaRPr>
          </a:p>
          <a:p>
            <a:pPr marL="342900" indent="-342900">
              <a:buFontTx/>
              <a:buChar char="-"/>
            </a:pPr>
            <a:r>
              <a:rPr lang="zh-CN" altLang="en-US" sz="2400" dirty="0">
                <a:solidFill>
                  <a:schemeClr val="accent3"/>
                </a:solidFill>
                <a:ea typeface="Helvetica Neue"/>
              </a:rPr>
              <a:t>虚拟现实、</a:t>
            </a:r>
            <a:endParaRPr lang="en-US" altLang="zh-CN" sz="2400" dirty="0">
              <a:solidFill>
                <a:schemeClr val="accent3"/>
              </a:solidFill>
              <a:ea typeface="Helvetica Neue"/>
            </a:endParaRPr>
          </a:p>
          <a:p>
            <a:pPr marL="342900" indent="-342900">
              <a:buFontTx/>
              <a:buChar char="-"/>
            </a:pPr>
            <a:r>
              <a:rPr lang="zh-CN" altLang="en-US" sz="2400" dirty="0">
                <a:solidFill>
                  <a:schemeClr val="accent3"/>
                </a:solidFill>
                <a:ea typeface="Helvetica Neue"/>
              </a:rPr>
              <a:t>自动驾驶、</a:t>
            </a:r>
            <a:endParaRPr lang="en-US" altLang="zh-CN" sz="2400" dirty="0">
              <a:solidFill>
                <a:schemeClr val="accent3"/>
              </a:solidFill>
              <a:ea typeface="Helvetica Neue"/>
            </a:endParaRPr>
          </a:p>
          <a:p>
            <a:pPr marL="342900" indent="-342900">
              <a:buFontTx/>
              <a:buChar char="-"/>
            </a:pPr>
            <a:r>
              <a:rPr lang="zh-CN" altLang="en-US" sz="2400" dirty="0">
                <a:solidFill>
                  <a:schemeClr val="accent3"/>
                </a:solidFill>
                <a:ea typeface="Helvetica Neue"/>
              </a:rPr>
              <a:t>智能机器人</a:t>
            </a:r>
            <a:endParaRPr lang="zh-CN" alt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29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 descr="tape-145367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900000">
            <a:off x="7903845" y="1973580"/>
            <a:ext cx="2440940" cy="1329690"/>
          </a:xfrm>
          <a:prstGeom prst="rect">
            <a:avLst/>
          </a:prstGeom>
        </p:spPr>
      </p:pic>
      <p:pic>
        <p:nvPicPr>
          <p:cNvPr id="38" name="图片 37" descr="tape-145367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900000">
            <a:off x="4642485" y="1973580"/>
            <a:ext cx="2440940" cy="1329690"/>
          </a:xfrm>
          <a:prstGeom prst="rect">
            <a:avLst/>
          </a:prstGeom>
        </p:spPr>
      </p:pic>
      <p:pic>
        <p:nvPicPr>
          <p:cNvPr id="36" name="图片 35" descr="tape-145367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900000">
            <a:off x="1365885" y="1973580"/>
            <a:ext cx="2440940" cy="13296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825625" y="76771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点云处理相关算法</a:t>
            </a:r>
            <a:r>
              <a:rPr lang="en-US" altLang="zh-CN" sz="36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B24DDBC-D82A-546B-BCFD-7DE1C1EC09E3}"/>
              </a:ext>
            </a:extLst>
          </p:cNvPr>
          <p:cNvSpPr txBox="1"/>
          <p:nvPr/>
        </p:nvSpPr>
        <p:spPr>
          <a:xfrm>
            <a:off x="1330609" y="2073003"/>
            <a:ext cx="835240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3"/>
                </a:solidFill>
              </a:rPr>
              <a:t>点云处理存在大量的相关算法：</a:t>
            </a:r>
            <a:endParaRPr lang="en-US" altLang="zh-CN" sz="3200" dirty="0">
              <a:solidFill>
                <a:schemeClr val="accent3"/>
              </a:solidFill>
            </a:endParaRPr>
          </a:p>
          <a:p>
            <a:endParaRPr lang="en-US" altLang="zh-CN" sz="3200" dirty="0">
              <a:solidFill>
                <a:schemeClr val="accent3"/>
              </a:solidFill>
            </a:endParaRPr>
          </a:p>
          <a:p>
            <a:r>
              <a:rPr lang="zh-CN" altLang="en-US" sz="3200" dirty="0">
                <a:solidFill>
                  <a:schemeClr val="accent3"/>
                </a:solidFill>
              </a:rPr>
              <a:t>点云特征识别，提取</a:t>
            </a:r>
            <a:endParaRPr lang="en-US" altLang="zh-CN" sz="3200" dirty="0">
              <a:solidFill>
                <a:schemeClr val="accent3"/>
              </a:solidFill>
            </a:endParaRPr>
          </a:p>
          <a:p>
            <a:r>
              <a:rPr lang="zh-CN" altLang="en-US" sz="3200" dirty="0">
                <a:solidFill>
                  <a:schemeClr val="accent3"/>
                </a:solidFill>
              </a:rPr>
              <a:t>点云分割算法</a:t>
            </a:r>
            <a:r>
              <a:rPr lang="zh-CN" altLang="en-US" dirty="0">
                <a:solidFill>
                  <a:schemeClr val="accent3"/>
                </a:solidFill>
              </a:rPr>
              <a:t>（基于聚类，基于生成方式，基于深度学习等）</a:t>
            </a:r>
            <a:endParaRPr lang="en-US" altLang="zh-CN" dirty="0">
              <a:solidFill>
                <a:schemeClr val="accent3"/>
              </a:solidFill>
            </a:endParaRPr>
          </a:p>
          <a:p>
            <a:r>
              <a:rPr lang="zh-CN" altLang="en-US" sz="3200" dirty="0">
                <a:solidFill>
                  <a:schemeClr val="accent3"/>
                </a:solidFill>
              </a:rPr>
              <a:t>点云配准</a:t>
            </a:r>
            <a:endParaRPr lang="en-US" altLang="zh-CN" sz="3200" dirty="0">
              <a:solidFill>
                <a:schemeClr val="accent3"/>
              </a:solidFill>
            </a:endParaRPr>
          </a:p>
          <a:p>
            <a:r>
              <a:rPr lang="zh-CN" altLang="en-US" sz="3200" dirty="0">
                <a:solidFill>
                  <a:schemeClr val="accent3"/>
                </a:solidFill>
              </a:rPr>
              <a:t>点云三维重建</a:t>
            </a:r>
            <a:r>
              <a:rPr lang="en-US" altLang="zh-CN" sz="2000" dirty="0">
                <a:solidFill>
                  <a:schemeClr val="accent3"/>
                </a:solidFill>
              </a:rPr>
              <a:t>(</a:t>
            </a:r>
            <a:r>
              <a:rPr lang="zh-CN" altLang="en-US" sz="2000" dirty="0">
                <a:solidFill>
                  <a:schemeClr val="accent3"/>
                </a:solidFill>
              </a:rPr>
              <a:t>凸包算法，曲面重建等</a:t>
            </a:r>
            <a:r>
              <a:rPr lang="en-US" altLang="zh-CN" sz="2000" dirty="0">
                <a:solidFill>
                  <a:schemeClr val="accent3"/>
                </a:solidFill>
              </a:rPr>
              <a:t>)</a:t>
            </a:r>
            <a:endParaRPr lang="zh-CN" altLang="en-US" sz="32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208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 descr="tape-145367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900000">
            <a:off x="7903845" y="1973580"/>
            <a:ext cx="2440940" cy="1329690"/>
          </a:xfrm>
          <a:prstGeom prst="rect">
            <a:avLst/>
          </a:prstGeom>
        </p:spPr>
      </p:pic>
      <p:pic>
        <p:nvPicPr>
          <p:cNvPr id="38" name="图片 37" descr="tape-145367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900000">
            <a:off x="4642485" y="1973580"/>
            <a:ext cx="2440940" cy="1329690"/>
          </a:xfrm>
          <a:prstGeom prst="rect">
            <a:avLst/>
          </a:prstGeom>
        </p:spPr>
      </p:pic>
      <p:pic>
        <p:nvPicPr>
          <p:cNvPr id="36" name="图片 35" descr="tape-145367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900000">
            <a:off x="1365885" y="1973580"/>
            <a:ext cx="2440940" cy="13296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825625" y="756437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点云应用场景</a:t>
            </a:r>
            <a:r>
              <a:rPr lang="en-US" altLang="zh-CN" sz="36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EC4EA06-2D3D-2FFA-782F-2B65E8358A0E}"/>
              </a:ext>
            </a:extLst>
          </p:cNvPr>
          <p:cNvSpPr txBox="1"/>
          <p:nvPr/>
        </p:nvSpPr>
        <p:spPr>
          <a:xfrm>
            <a:off x="1825625" y="1778323"/>
            <a:ext cx="8858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3"/>
                </a:solidFill>
              </a:rPr>
              <a:t>点云的分割                                     点云的配准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1F8CDA0-FC49-3CF4-190B-2D9C6683C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60" y="2887579"/>
            <a:ext cx="4881455" cy="3601073"/>
          </a:xfrm>
          <a:prstGeom prst="rect">
            <a:avLst/>
          </a:prstGeom>
        </p:spPr>
      </p:pic>
      <p:pic>
        <p:nvPicPr>
          <p:cNvPr id="4098" name="Picture 2" descr="Image result for 点云配准">
            <a:extLst>
              <a:ext uri="{FF2B5EF4-FFF2-40B4-BE49-F238E27FC236}">
                <a16:creationId xmlns:a16="http://schemas.microsoft.com/office/drawing/2014/main" id="{D33B57B1-94D4-A799-2B8A-B4C52E449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583" y="3596020"/>
            <a:ext cx="6131057" cy="2184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431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 descr="tape-145367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900000">
            <a:off x="7903845" y="1973580"/>
            <a:ext cx="2440940" cy="1329690"/>
          </a:xfrm>
          <a:prstGeom prst="rect">
            <a:avLst/>
          </a:prstGeom>
        </p:spPr>
      </p:pic>
      <p:pic>
        <p:nvPicPr>
          <p:cNvPr id="38" name="图片 37" descr="tape-145367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900000">
            <a:off x="4642485" y="1973580"/>
            <a:ext cx="2440940" cy="1329690"/>
          </a:xfrm>
          <a:prstGeom prst="rect">
            <a:avLst/>
          </a:prstGeom>
        </p:spPr>
      </p:pic>
      <p:pic>
        <p:nvPicPr>
          <p:cNvPr id="36" name="图片 35" descr="tape-145367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900000">
            <a:off x="1365885" y="1973580"/>
            <a:ext cx="2440940" cy="13296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825625" y="756437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点云应用场景</a:t>
            </a:r>
            <a:r>
              <a:rPr lang="en-US" altLang="zh-CN" sz="36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pic>
        <p:nvPicPr>
          <p:cNvPr id="3" name="Picture 2" descr="6 Perception Engineer skills to get started (and 6 bonus skills to get ...">
            <a:extLst>
              <a:ext uri="{FF2B5EF4-FFF2-40B4-BE49-F238E27FC236}">
                <a16:creationId xmlns:a16="http://schemas.microsoft.com/office/drawing/2014/main" id="{69494B95-C08D-A93C-660D-14BD26A87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684" y="2295518"/>
            <a:ext cx="4155261" cy="415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三维重建点云">
            <a:extLst>
              <a:ext uri="{FF2B5EF4-FFF2-40B4-BE49-F238E27FC236}">
                <a16:creationId xmlns:a16="http://schemas.microsoft.com/office/drawing/2014/main" id="{06B0BD16-EA3C-3B2B-09AB-724561D32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63" y="2295519"/>
            <a:ext cx="4962807" cy="415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EC4EA06-2D3D-2FFA-782F-2B65E8358A0E}"/>
              </a:ext>
            </a:extLst>
          </p:cNvPr>
          <p:cNvSpPr txBox="1"/>
          <p:nvPr/>
        </p:nvSpPr>
        <p:spPr>
          <a:xfrm>
            <a:off x="1825625" y="1680353"/>
            <a:ext cx="952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</a:rPr>
              <a:t>精细化三维重建                                                       自动驾驶中目标检测（处理动态点云）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433739" y="52378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3D</a:t>
            </a:r>
            <a:r>
              <a:rPr lang="zh-CN" altLang="en-US" sz="36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点云急需压缩算法</a:t>
            </a:r>
            <a:r>
              <a:rPr lang="en-US" altLang="zh-CN" sz="36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806994" y="851293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35B097F-EF7A-812D-442F-8A997ADFD70B}"/>
              </a:ext>
            </a:extLst>
          </p:cNvPr>
          <p:cNvSpPr txBox="1"/>
          <p:nvPr/>
        </p:nvSpPr>
        <p:spPr>
          <a:xfrm>
            <a:off x="683504" y="1720840"/>
            <a:ext cx="465829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3"/>
                </a:solidFill>
              </a:rPr>
              <a:t>然而</a:t>
            </a:r>
            <a:r>
              <a:rPr lang="en-US" altLang="zh-CN" sz="2400" dirty="0">
                <a:solidFill>
                  <a:schemeClr val="accent3"/>
                </a:solidFill>
              </a:rPr>
              <a:t>,3D</a:t>
            </a:r>
            <a:r>
              <a:rPr lang="zh-CN" altLang="en-US" sz="2400" dirty="0">
                <a:solidFill>
                  <a:schemeClr val="accent3"/>
                </a:solidFill>
              </a:rPr>
              <a:t>点云数据往往承载着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zh-CN" altLang="en-US" sz="2400" dirty="0">
                <a:solidFill>
                  <a:schemeClr val="accent3"/>
                </a:solidFill>
              </a:rPr>
              <a:t>巨量几何信息和特征属性</a:t>
            </a:r>
            <a:r>
              <a:rPr lang="en-US" altLang="zh-CN" sz="2400" dirty="0">
                <a:solidFill>
                  <a:schemeClr val="accent3"/>
                </a:solidFill>
              </a:rPr>
              <a:t>,</a:t>
            </a:r>
          </a:p>
          <a:p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zh-CN" altLang="en-US" sz="2400" dirty="0">
                <a:solidFill>
                  <a:schemeClr val="accent3"/>
                </a:solidFill>
              </a:rPr>
              <a:t>想让一个动态点云达到视觉上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zh-CN" altLang="en-US" sz="2400" dirty="0">
                <a:solidFill>
                  <a:schemeClr val="accent3"/>
                </a:solidFill>
              </a:rPr>
              <a:t>平滑流畅的清晰度和帧率</a:t>
            </a:r>
            <a:r>
              <a:rPr lang="en-US" altLang="zh-CN" sz="2400" dirty="0">
                <a:solidFill>
                  <a:schemeClr val="accent3"/>
                </a:solidFill>
              </a:rPr>
              <a:t>, </a:t>
            </a:r>
            <a:r>
              <a:rPr lang="zh-CN" altLang="en-US" sz="2400" dirty="0">
                <a:solidFill>
                  <a:schemeClr val="accent3"/>
                </a:solidFill>
              </a:rPr>
              <a:t>需要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zh-CN" altLang="en-US" sz="2400" dirty="0">
                <a:solidFill>
                  <a:schemeClr val="accent3"/>
                </a:solidFill>
              </a:rPr>
              <a:t>占据约 </a:t>
            </a:r>
            <a:r>
              <a:rPr lang="en-US" altLang="zh-CN" sz="2400" dirty="0">
                <a:solidFill>
                  <a:schemeClr val="accent3"/>
                </a:solidFill>
              </a:rPr>
              <a:t>500Mbps</a:t>
            </a:r>
            <a:r>
              <a:rPr lang="zh-CN" altLang="en-US" sz="2400" dirty="0">
                <a:solidFill>
                  <a:schemeClr val="accent3"/>
                </a:solidFill>
              </a:rPr>
              <a:t>到</a:t>
            </a:r>
            <a:r>
              <a:rPr lang="en-US" altLang="zh-CN" sz="2400" dirty="0">
                <a:solidFill>
                  <a:schemeClr val="accent3"/>
                </a:solidFill>
              </a:rPr>
              <a:t>1Gbps</a:t>
            </a:r>
            <a:r>
              <a:rPr lang="zh-CN" altLang="en-US" sz="2400" dirty="0">
                <a:solidFill>
                  <a:schemeClr val="accent3"/>
                </a:solidFill>
              </a:rPr>
              <a:t>带宽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zh-CN" altLang="en-US" sz="2400" dirty="0">
                <a:solidFill>
                  <a:schemeClr val="accent3"/>
                </a:solidFill>
              </a:rPr>
              <a:t>而单帧静态点云，其点的数量往往也达到了十万，百万量级</a:t>
            </a:r>
            <a:endParaRPr lang="en-US" altLang="zh-CN" sz="2400" dirty="0">
              <a:solidFill>
                <a:schemeClr val="accent3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851FDC-FFED-C3C2-B56B-925A13A81A69}"/>
              </a:ext>
            </a:extLst>
          </p:cNvPr>
          <p:cNvSpPr txBox="1"/>
          <p:nvPr/>
        </p:nvSpPr>
        <p:spPr>
          <a:xfrm>
            <a:off x="740228" y="57144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accent3"/>
                </a:solidFill>
              </a:rPr>
              <a:t>每帧约 </a:t>
            </a:r>
            <a:r>
              <a:rPr lang="en-US" altLang="zh-CN" sz="1800" dirty="0">
                <a:solidFill>
                  <a:schemeClr val="accent3"/>
                </a:solidFill>
              </a:rPr>
              <a:t>100 </a:t>
            </a:r>
            <a:r>
              <a:rPr lang="zh-CN" altLang="en-US" sz="1800" dirty="0">
                <a:solidFill>
                  <a:schemeClr val="accent3"/>
                </a:solidFill>
              </a:rPr>
              <a:t>万个点</a:t>
            </a:r>
            <a:r>
              <a:rPr lang="en-US" altLang="zh-CN" sz="1800" dirty="0">
                <a:solidFill>
                  <a:schemeClr val="accent3"/>
                </a:solidFill>
              </a:rPr>
              <a:t>, </a:t>
            </a:r>
            <a:r>
              <a:rPr lang="zh-CN" altLang="en-US" sz="1800" dirty="0">
                <a:solidFill>
                  <a:schemeClr val="accent3"/>
                </a:solidFill>
              </a:rPr>
              <a:t>帧率达到 </a:t>
            </a:r>
            <a:r>
              <a:rPr lang="en-US" altLang="zh-CN" sz="1800" dirty="0">
                <a:solidFill>
                  <a:schemeClr val="accent3"/>
                </a:solidFill>
              </a:rPr>
              <a:t>30fps 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523BE14-4B38-078C-FFDA-41BE696F5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08991"/>
            <a:ext cx="5975885" cy="2805904"/>
          </a:xfrm>
          <a:prstGeom prst="rect">
            <a:avLst/>
          </a:prstGeom>
        </p:spPr>
      </p:pic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D6792FDA-9CD7-9B1C-8A2E-D3E3A039E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8760" y="2863628"/>
            <a:ext cx="2143125" cy="181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054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616342" y="657941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27D089F-602C-ACDE-3B5E-3549FEB2B163}"/>
              </a:ext>
            </a:extLst>
          </p:cNvPr>
          <p:cNvSpPr txBox="1"/>
          <p:nvPr/>
        </p:nvSpPr>
        <p:spPr>
          <a:xfrm>
            <a:off x="1455737" y="2052465"/>
            <a:ext cx="839563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3"/>
                </a:solidFill>
              </a:rPr>
              <a:t>上述所提及的各种点云处理的算法，无论是静态点云还是动态点云，所处理的数据量均是巨大的。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zh-CN" altLang="en-US" sz="2400" dirty="0">
                <a:solidFill>
                  <a:schemeClr val="accent3"/>
                </a:solidFill>
              </a:rPr>
              <a:t>压缩算法可以提高数据的传输效率和降低存储成本。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zh-CN" altLang="en-US" sz="2400" dirty="0">
                <a:solidFill>
                  <a:schemeClr val="accent3"/>
                </a:solidFill>
              </a:rPr>
              <a:t>而可选精度的压缩，能够将过滤不关注的细微信息，提高点云处理算法的效率。从而实现更快速、更可靠的决策。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zh-CN" altLang="en-US" sz="2400" dirty="0">
                <a:solidFill>
                  <a:schemeClr val="accent3"/>
                </a:solidFill>
              </a:rPr>
              <a:t>其中一个典型的应用场景就是自动驾驶。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endParaRPr lang="en-US" altLang="zh-CN" sz="2400" dirty="0">
              <a:solidFill>
                <a:schemeClr val="accent3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8001677-69B2-7233-75AD-F13DE13FB868}"/>
              </a:ext>
            </a:extLst>
          </p:cNvPr>
          <p:cNvSpPr txBox="1"/>
          <p:nvPr/>
        </p:nvSpPr>
        <p:spPr>
          <a:xfrm>
            <a:off x="1877876" y="801042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3D</a:t>
            </a:r>
            <a:r>
              <a:rPr lang="zh-CN" altLang="en-US" sz="36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点云急需压缩算法</a:t>
            </a:r>
            <a:r>
              <a:rPr lang="en-US" altLang="zh-CN" sz="36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909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407,&quot;width&quot;:4814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407,&quot;width&quot;:4814}"/>
</p:tagLst>
</file>

<file path=ppt/theme/theme1.xml><?xml version="1.0" encoding="utf-8"?>
<a:theme xmlns:a="http://schemas.openxmlformats.org/drawingml/2006/main" name="1_Office 主题​​">
  <a:themeElements>
    <a:clrScheme name="自定义 4">
      <a:dk1>
        <a:srgbClr val="FFFFFF"/>
      </a:dk1>
      <a:lt1>
        <a:srgbClr val="EFEFEF"/>
      </a:lt1>
      <a:dk2>
        <a:srgbClr val="FFFFFF"/>
      </a:dk2>
      <a:lt2>
        <a:srgbClr val="EFEFEF"/>
      </a:lt2>
      <a:accent1>
        <a:srgbClr val="86C1C1"/>
      </a:accent1>
      <a:accent2>
        <a:srgbClr val="FFFFFF"/>
      </a:accent2>
      <a:accent3>
        <a:srgbClr val="000000"/>
      </a:accent3>
      <a:accent4>
        <a:srgbClr val="363636"/>
      </a:accent4>
      <a:accent5>
        <a:srgbClr val="6C6C6C"/>
      </a:accent5>
      <a:accent6>
        <a:srgbClr val="F1F0EB"/>
      </a:accent6>
      <a:hlink>
        <a:srgbClr val="F1F0EB"/>
      </a:hlink>
      <a:folHlink>
        <a:srgbClr val="F1F0EB"/>
      </a:folHlink>
    </a:clrScheme>
    <a:fontScheme name="自定义 2">
      <a:majorFont>
        <a:latin typeface="OPPOSans R"/>
        <a:ea typeface="OPPOSans R"/>
        <a:cs typeface=""/>
      </a:majorFont>
      <a:minorFont>
        <a:latin typeface="OPPOSans L"/>
        <a:ea typeface="OPPOSans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2242</TotalTime>
  <Words>1030</Words>
  <Application>Microsoft Office PowerPoint</Application>
  <PresentationFormat>宽屏</PresentationFormat>
  <Paragraphs>144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OPPOSans L</vt:lpstr>
      <vt:lpstr>OPPOSans R</vt:lpstr>
      <vt:lpstr>思源黑体 Light</vt:lpstr>
      <vt:lpstr>思源黑体 Regular</vt:lpstr>
      <vt:lpstr>微软雅黑</vt:lpstr>
      <vt:lpstr>Arial</vt:lpstr>
      <vt:lpstr>Wingdings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WYH</dc:creator>
  <cp:lastModifiedBy>W YH</cp:lastModifiedBy>
  <cp:revision>215</cp:revision>
  <dcterms:created xsi:type="dcterms:W3CDTF">2019-06-19T02:08:00Z</dcterms:created>
  <dcterms:modified xsi:type="dcterms:W3CDTF">2023-03-30T02:18:04Z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5838355121E449339987D0D6F8DB271D</vt:lpwstr>
  </property>
</Properties>
</file>